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4251" r:id="rId2"/>
  </p:sldMasterIdLst>
  <p:notesMasterIdLst>
    <p:notesMasterId r:id="rId28"/>
  </p:notesMasterIdLst>
  <p:handoutMasterIdLst>
    <p:handoutMasterId r:id="rId29"/>
  </p:handoutMasterIdLst>
  <p:sldIdLst>
    <p:sldId id="279" r:id="rId3"/>
    <p:sldId id="260" r:id="rId4"/>
    <p:sldId id="294" r:id="rId5"/>
    <p:sldId id="282" r:id="rId6"/>
    <p:sldId id="295" r:id="rId7"/>
    <p:sldId id="257" r:id="rId8"/>
    <p:sldId id="283" r:id="rId9"/>
    <p:sldId id="320" r:id="rId10"/>
    <p:sldId id="312" r:id="rId11"/>
    <p:sldId id="292" r:id="rId12"/>
    <p:sldId id="300" r:id="rId13"/>
    <p:sldId id="313" r:id="rId14"/>
    <p:sldId id="314" r:id="rId15"/>
    <p:sldId id="280" r:id="rId16"/>
    <p:sldId id="281" r:id="rId17"/>
    <p:sldId id="303" r:id="rId18"/>
    <p:sldId id="284" r:id="rId19"/>
    <p:sldId id="321" r:id="rId20"/>
    <p:sldId id="315" r:id="rId21"/>
    <p:sldId id="316" r:id="rId22"/>
    <p:sldId id="317" r:id="rId23"/>
    <p:sldId id="318" r:id="rId24"/>
    <p:sldId id="319" r:id="rId25"/>
    <p:sldId id="306" r:id="rId26"/>
    <p:sldId id="309" r:id="rId27"/>
  </p:sldIdLst>
  <p:sldSz cx="9602788" cy="6858000"/>
  <p:notesSz cx="6858000" cy="9240838"/>
  <p:defaultTextStyle>
    <a:defPPr>
      <a:defRPr lang="en-US"/>
    </a:defPPr>
    <a:lvl1pPr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4152">
          <p15:clr>
            <a:srgbClr val="A4A3A4"/>
          </p15:clr>
        </p15:guide>
        <p15:guide id="2" orient="horz" pos="3172">
          <p15:clr>
            <a:srgbClr val="A4A3A4"/>
          </p15:clr>
        </p15:guide>
        <p15:guide id="3" pos="298">
          <p15:clr>
            <a:srgbClr val="A4A3A4"/>
          </p15:clr>
        </p15:guide>
        <p15:guide id="4" pos="57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00A8C8"/>
    <a:srgbClr val="CF3D96"/>
    <a:srgbClr val="37424A"/>
    <a:srgbClr val="72BE44"/>
    <a:srgbClr val="A6E2EF"/>
    <a:srgbClr val="FCAF17"/>
    <a:srgbClr val="FFFFFF"/>
    <a:srgbClr val="932077"/>
    <a:srgbClr val="0FB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88571" autoAdjust="0"/>
  </p:normalViewPr>
  <p:slideViewPr>
    <p:cSldViewPr snapToGrid="0">
      <p:cViewPr varScale="1">
        <p:scale>
          <a:sx n="92" d="100"/>
          <a:sy n="92" d="100"/>
        </p:scale>
        <p:origin x="-810" y="-102"/>
      </p:cViewPr>
      <p:guideLst>
        <p:guide orient="horz" pos="4152"/>
        <p:guide orient="horz" pos="3172"/>
        <p:guide pos="298"/>
        <p:guide pos="577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9" d="100"/>
          <a:sy n="69" d="100"/>
        </p:scale>
        <p:origin x="32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57C5C-F569-435F-8B22-A408D15D8C91}" type="doc">
      <dgm:prSet loTypeId="urn:microsoft.com/office/officeart/2005/8/layout/pyramid1" loCatId="pyramid" qsTypeId="urn:microsoft.com/office/officeart/2005/8/quickstyle/simple1" qsCatId="simple" csTypeId="urn:microsoft.com/office/officeart/2005/8/colors/accent2_2" csCatId="accent2" phldr="1"/>
      <dgm:spPr/>
    </dgm:pt>
    <dgm:pt modelId="{E53C5AED-66E3-4327-8EE7-7EA7CB20E97B}">
      <dgm:prSet phldrT="[Text]" custT="1"/>
      <dgm:spPr/>
      <dgm:t>
        <a:bodyPr anchor="b" anchorCtr="0"/>
        <a:lstStyle/>
        <a:p>
          <a:r>
            <a:rPr lang="en-US" sz="1200" b="1" dirty="0" smtClean="0">
              <a:solidFill>
                <a:schemeClr val="bg1"/>
              </a:solidFill>
              <a:latin typeface="Arial" panose="020B0604020202020204" pitchFamily="34" charset="0"/>
              <a:cs typeface="Arial" panose="020B0604020202020204" pitchFamily="34" charset="0"/>
            </a:rPr>
            <a:t>$5,000</a:t>
          </a:r>
          <a:endParaRPr lang="en-US" sz="1200" b="1" dirty="0">
            <a:solidFill>
              <a:schemeClr val="bg1"/>
            </a:solidFill>
            <a:latin typeface="Arial" panose="020B0604020202020204" pitchFamily="34" charset="0"/>
            <a:cs typeface="Arial" panose="020B0604020202020204" pitchFamily="34" charset="0"/>
          </a:endParaRPr>
        </a:p>
      </dgm:t>
    </dgm:pt>
    <dgm:pt modelId="{E5FF34D2-1D65-46EC-82E4-B4E4C2CAA854}" type="parTrans" cxnId="{D4EC55AF-B852-4BDC-B182-7A68C382CC3D}">
      <dgm:prSet/>
      <dgm:spPr/>
      <dgm:t>
        <a:bodyPr/>
        <a:lstStyle/>
        <a:p>
          <a:endParaRPr lang="en-US" sz="1600">
            <a:solidFill>
              <a:schemeClr val="bg1"/>
            </a:solidFill>
          </a:endParaRPr>
        </a:p>
      </dgm:t>
    </dgm:pt>
    <dgm:pt modelId="{585D994C-B7A7-4715-BCA8-2B7FFAF29C75}" type="sibTrans" cxnId="{D4EC55AF-B852-4BDC-B182-7A68C382CC3D}">
      <dgm:prSet/>
      <dgm:spPr/>
      <dgm:t>
        <a:bodyPr/>
        <a:lstStyle/>
        <a:p>
          <a:endParaRPr lang="en-US" sz="1600">
            <a:solidFill>
              <a:schemeClr val="bg1"/>
            </a:solidFill>
          </a:endParaRPr>
        </a:p>
      </dgm:t>
    </dgm:pt>
    <dgm:pt modelId="{B12969DD-890A-4584-8B5F-383282B354D7}">
      <dgm:prSet phldrT="[Text]" custT="1"/>
      <dgm:spPr/>
      <dgm:t>
        <a:bodyPr anchor="b" anchorCtr="0"/>
        <a:lstStyle/>
        <a:p>
          <a:r>
            <a:rPr lang="en-US" sz="1400" b="1" dirty="0" smtClean="0">
              <a:solidFill>
                <a:schemeClr val="bg1"/>
              </a:solidFill>
              <a:latin typeface="Arial" panose="020B0604020202020204" pitchFamily="34" charset="0"/>
              <a:cs typeface="Arial" panose="020B0604020202020204" pitchFamily="34" charset="0"/>
            </a:rPr>
            <a:t>$10,000</a:t>
          </a:r>
          <a:endParaRPr lang="en-US" sz="1400" b="1" dirty="0">
            <a:solidFill>
              <a:schemeClr val="bg1"/>
            </a:solidFill>
            <a:latin typeface="Arial" panose="020B0604020202020204" pitchFamily="34" charset="0"/>
            <a:cs typeface="Arial" panose="020B0604020202020204" pitchFamily="34" charset="0"/>
          </a:endParaRPr>
        </a:p>
      </dgm:t>
    </dgm:pt>
    <dgm:pt modelId="{D43527C1-D5C7-4B98-9901-4071941FBCEC}" type="parTrans" cxnId="{ABC6A27F-4051-4BA3-8845-01A1490E2E3E}">
      <dgm:prSet/>
      <dgm:spPr/>
      <dgm:t>
        <a:bodyPr/>
        <a:lstStyle/>
        <a:p>
          <a:endParaRPr lang="en-US" sz="1600">
            <a:solidFill>
              <a:schemeClr val="bg1"/>
            </a:solidFill>
          </a:endParaRPr>
        </a:p>
      </dgm:t>
    </dgm:pt>
    <dgm:pt modelId="{C29D155A-0785-490B-B6E5-50C96EAEE4E5}" type="sibTrans" cxnId="{ABC6A27F-4051-4BA3-8845-01A1490E2E3E}">
      <dgm:prSet/>
      <dgm:spPr/>
      <dgm:t>
        <a:bodyPr/>
        <a:lstStyle/>
        <a:p>
          <a:endParaRPr lang="en-US" sz="1600">
            <a:solidFill>
              <a:schemeClr val="bg1"/>
            </a:solidFill>
          </a:endParaRPr>
        </a:p>
      </dgm:t>
    </dgm:pt>
    <dgm:pt modelId="{9B4D6F17-6437-403F-AA39-576CF10C1D42}">
      <dgm:prSet phldrT="[Text]" custT="1"/>
      <dgm:spPr/>
      <dgm:t>
        <a:bodyPr anchor="b" anchorCtr="0"/>
        <a:lstStyle/>
        <a:p>
          <a:r>
            <a:rPr lang="en-US" sz="1400" b="1" dirty="0" smtClean="0">
              <a:solidFill>
                <a:schemeClr val="bg1"/>
              </a:solidFill>
              <a:latin typeface="Arial" panose="020B0604020202020204" pitchFamily="34" charset="0"/>
              <a:cs typeface="Arial" panose="020B0604020202020204" pitchFamily="34" charset="0"/>
            </a:rPr>
            <a:t>$20,000</a:t>
          </a:r>
          <a:endParaRPr lang="en-US" sz="1400" b="1" dirty="0">
            <a:solidFill>
              <a:schemeClr val="bg1"/>
            </a:solidFill>
            <a:latin typeface="Arial" panose="020B0604020202020204" pitchFamily="34" charset="0"/>
            <a:cs typeface="Arial" panose="020B0604020202020204" pitchFamily="34" charset="0"/>
          </a:endParaRPr>
        </a:p>
      </dgm:t>
    </dgm:pt>
    <dgm:pt modelId="{9037DE00-C4CA-4C08-B004-32FBC08C5A63}" type="parTrans" cxnId="{DAC75513-2293-4F1F-9258-A881FA610699}">
      <dgm:prSet/>
      <dgm:spPr/>
      <dgm:t>
        <a:bodyPr/>
        <a:lstStyle/>
        <a:p>
          <a:endParaRPr lang="en-US" sz="1600">
            <a:solidFill>
              <a:schemeClr val="bg1"/>
            </a:solidFill>
          </a:endParaRPr>
        </a:p>
      </dgm:t>
    </dgm:pt>
    <dgm:pt modelId="{2F3CAF40-CDD0-480A-91E6-F96DB884B081}" type="sibTrans" cxnId="{DAC75513-2293-4F1F-9258-A881FA610699}">
      <dgm:prSet/>
      <dgm:spPr/>
      <dgm:t>
        <a:bodyPr/>
        <a:lstStyle/>
        <a:p>
          <a:endParaRPr lang="en-US" sz="1600">
            <a:solidFill>
              <a:schemeClr val="bg1"/>
            </a:solidFill>
          </a:endParaRPr>
        </a:p>
      </dgm:t>
    </dgm:pt>
    <dgm:pt modelId="{0D1088A5-A829-4826-88B2-13F655335A22}">
      <dgm:prSet phldrT="[Text]" custT="1"/>
      <dgm:spPr/>
      <dgm:t>
        <a:bodyPr anchor="b" anchorCtr="0"/>
        <a:lstStyle/>
        <a:p>
          <a:r>
            <a:rPr lang="en-US" sz="1400" b="1" dirty="0" smtClean="0">
              <a:solidFill>
                <a:schemeClr val="bg1"/>
              </a:solidFill>
              <a:latin typeface="Arial" panose="020B0604020202020204" pitchFamily="34" charset="0"/>
              <a:cs typeface="Arial" panose="020B0604020202020204" pitchFamily="34" charset="0"/>
            </a:rPr>
            <a:t>$30,000</a:t>
          </a:r>
          <a:endParaRPr lang="en-US" sz="1400" b="1" dirty="0">
            <a:solidFill>
              <a:schemeClr val="bg1"/>
            </a:solidFill>
            <a:latin typeface="Arial" panose="020B0604020202020204" pitchFamily="34" charset="0"/>
            <a:cs typeface="Arial" panose="020B0604020202020204" pitchFamily="34" charset="0"/>
          </a:endParaRPr>
        </a:p>
      </dgm:t>
    </dgm:pt>
    <dgm:pt modelId="{3C6AD454-457F-4E5A-8FA9-F9F0C4835EB8}" type="parTrans" cxnId="{6F232371-0026-4686-9CCC-2DF085267D93}">
      <dgm:prSet/>
      <dgm:spPr/>
      <dgm:t>
        <a:bodyPr/>
        <a:lstStyle/>
        <a:p>
          <a:endParaRPr lang="en-US"/>
        </a:p>
      </dgm:t>
    </dgm:pt>
    <dgm:pt modelId="{AFA92C9D-3FC2-4F87-98A7-DCC9A2AF79E1}" type="sibTrans" cxnId="{6F232371-0026-4686-9CCC-2DF085267D93}">
      <dgm:prSet/>
      <dgm:spPr/>
      <dgm:t>
        <a:bodyPr/>
        <a:lstStyle/>
        <a:p>
          <a:endParaRPr lang="en-US"/>
        </a:p>
      </dgm:t>
    </dgm:pt>
    <dgm:pt modelId="{6D1D23A5-254D-4AE5-B058-96188BEAD6E9}" type="pres">
      <dgm:prSet presAssocID="{E5357C5C-F569-435F-8B22-A408D15D8C91}" presName="Name0" presStyleCnt="0">
        <dgm:presLayoutVars>
          <dgm:dir/>
          <dgm:animLvl val="lvl"/>
          <dgm:resizeHandles val="exact"/>
        </dgm:presLayoutVars>
      </dgm:prSet>
      <dgm:spPr/>
    </dgm:pt>
    <dgm:pt modelId="{10BAC9A2-40A9-4DE7-AE0F-0C6B0BAAD0FC}" type="pres">
      <dgm:prSet presAssocID="{E53C5AED-66E3-4327-8EE7-7EA7CB20E97B}" presName="Name8" presStyleCnt="0"/>
      <dgm:spPr/>
    </dgm:pt>
    <dgm:pt modelId="{0FEBC229-F960-4CDC-9FC7-C70CBD21DE13}" type="pres">
      <dgm:prSet presAssocID="{E53C5AED-66E3-4327-8EE7-7EA7CB20E97B}" presName="level" presStyleLbl="node1" presStyleIdx="0" presStyleCnt="4">
        <dgm:presLayoutVars>
          <dgm:chMax val="1"/>
          <dgm:bulletEnabled val="1"/>
        </dgm:presLayoutVars>
      </dgm:prSet>
      <dgm:spPr/>
      <dgm:t>
        <a:bodyPr/>
        <a:lstStyle/>
        <a:p>
          <a:endParaRPr lang="en-US"/>
        </a:p>
      </dgm:t>
    </dgm:pt>
    <dgm:pt modelId="{7A60583F-10A8-4F43-B4C1-85FB601623A7}" type="pres">
      <dgm:prSet presAssocID="{E53C5AED-66E3-4327-8EE7-7EA7CB20E97B}" presName="levelTx" presStyleLbl="revTx" presStyleIdx="0" presStyleCnt="0">
        <dgm:presLayoutVars>
          <dgm:chMax val="1"/>
          <dgm:bulletEnabled val="1"/>
        </dgm:presLayoutVars>
      </dgm:prSet>
      <dgm:spPr/>
      <dgm:t>
        <a:bodyPr/>
        <a:lstStyle/>
        <a:p>
          <a:endParaRPr lang="en-US"/>
        </a:p>
      </dgm:t>
    </dgm:pt>
    <dgm:pt modelId="{185F2941-035F-41D6-8E9B-FC7160A11D21}" type="pres">
      <dgm:prSet presAssocID="{B12969DD-890A-4584-8B5F-383282B354D7}" presName="Name8" presStyleCnt="0"/>
      <dgm:spPr/>
    </dgm:pt>
    <dgm:pt modelId="{3BD11EAA-9A0A-4E8E-A730-AC3A2B0FEDCB}" type="pres">
      <dgm:prSet presAssocID="{B12969DD-890A-4584-8B5F-383282B354D7}" presName="level" presStyleLbl="node1" presStyleIdx="1" presStyleCnt="4">
        <dgm:presLayoutVars>
          <dgm:chMax val="1"/>
          <dgm:bulletEnabled val="1"/>
        </dgm:presLayoutVars>
      </dgm:prSet>
      <dgm:spPr/>
      <dgm:t>
        <a:bodyPr/>
        <a:lstStyle/>
        <a:p>
          <a:endParaRPr lang="en-US"/>
        </a:p>
      </dgm:t>
    </dgm:pt>
    <dgm:pt modelId="{0A6BB8E8-FFC2-4DBC-AE98-CCA5AF5BDC6A}" type="pres">
      <dgm:prSet presAssocID="{B12969DD-890A-4584-8B5F-383282B354D7}" presName="levelTx" presStyleLbl="revTx" presStyleIdx="0" presStyleCnt="0">
        <dgm:presLayoutVars>
          <dgm:chMax val="1"/>
          <dgm:bulletEnabled val="1"/>
        </dgm:presLayoutVars>
      </dgm:prSet>
      <dgm:spPr/>
      <dgm:t>
        <a:bodyPr/>
        <a:lstStyle/>
        <a:p>
          <a:endParaRPr lang="en-US"/>
        </a:p>
      </dgm:t>
    </dgm:pt>
    <dgm:pt modelId="{8550779B-F552-46ED-A7AD-3736E28425A6}" type="pres">
      <dgm:prSet presAssocID="{9B4D6F17-6437-403F-AA39-576CF10C1D42}" presName="Name8" presStyleCnt="0"/>
      <dgm:spPr/>
    </dgm:pt>
    <dgm:pt modelId="{19A4B385-ED7D-43D5-9E49-3A8C06A5AD2D}" type="pres">
      <dgm:prSet presAssocID="{9B4D6F17-6437-403F-AA39-576CF10C1D42}" presName="level" presStyleLbl="node1" presStyleIdx="2" presStyleCnt="4">
        <dgm:presLayoutVars>
          <dgm:chMax val="1"/>
          <dgm:bulletEnabled val="1"/>
        </dgm:presLayoutVars>
      </dgm:prSet>
      <dgm:spPr/>
      <dgm:t>
        <a:bodyPr/>
        <a:lstStyle/>
        <a:p>
          <a:endParaRPr lang="en-US"/>
        </a:p>
      </dgm:t>
    </dgm:pt>
    <dgm:pt modelId="{AADDF3E4-653A-41F6-8D70-B8EA9A1B7552}" type="pres">
      <dgm:prSet presAssocID="{9B4D6F17-6437-403F-AA39-576CF10C1D42}" presName="levelTx" presStyleLbl="revTx" presStyleIdx="0" presStyleCnt="0">
        <dgm:presLayoutVars>
          <dgm:chMax val="1"/>
          <dgm:bulletEnabled val="1"/>
        </dgm:presLayoutVars>
      </dgm:prSet>
      <dgm:spPr/>
      <dgm:t>
        <a:bodyPr/>
        <a:lstStyle/>
        <a:p>
          <a:endParaRPr lang="en-US"/>
        </a:p>
      </dgm:t>
    </dgm:pt>
    <dgm:pt modelId="{5F1E617B-6C07-4473-A954-400E554C5372}" type="pres">
      <dgm:prSet presAssocID="{0D1088A5-A829-4826-88B2-13F655335A22}" presName="Name8" presStyleCnt="0"/>
      <dgm:spPr/>
    </dgm:pt>
    <dgm:pt modelId="{E0AA10A1-A29A-4992-AA52-FDC93E90FCC3}" type="pres">
      <dgm:prSet presAssocID="{0D1088A5-A829-4826-88B2-13F655335A22}" presName="level" presStyleLbl="node1" presStyleIdx="3" presStyleCnt="4">
        <dgm:presLayoutVars>
          <dgm:chMax val="1"/>
          <dgm:bulletEnabled val="1"/>
        </dgm:presLayoutVars>
      </dgm:prSet>
      <dgm:spPr/>
      <dgm:t>
        <a:bodyPr/>
        <a:lstStyle/>
        <a:p>
          <a:endParaRPr lang="en-US"/>
        </a:p>
      </dgm:t>
    </dgm:pt>
    <dgm:pt modelId="{25267C34-94B5-48C8-940B-1829F2E78D3A}" type="pres">
      <dgm:prSet presAssocID="{0D1088A5-A829-4826-88B2-13F655335A22}" presName="levelTx" presStyleLbl="revTx" presStyleIdx="0" presStyleCnt="0">
        <dgm:presLayoutVars>
          <dgm:chMax val="1"/>
          <dgm:bulletEnabled val="1"/>
        </dgm:presLayoutVars>
      </dgm:prSet>
      <dgm:spPr/>
      <dgm:t>
        <a:bodyPr/>
        <a:lstStyle/>
        <a:p>
          <a:endParaRPr lang="en-US"/>
        </a:p>
      </dgm:t>
    </dgm:pt>
  </dgm:ptLst>
  <dgm:cxnLst>
    <dgm:cxn modelId="{ABC6A27F-4051-4BA3-8845-01A1490E2E3E}" srcId="{E5357C5C-F569-435F-8B22-A408D15D8C91}" destId="{B12969DD-890A-4584-8B5F-383282B354D7}" srcOrd="1" destOrd="0" parTransId="{D43527C1-D5C7-4B98-9901-4071941FBCEC}" sibTransId="{C29D155A-0785-490B-B6E5-50C96EAEE4E5}"/>
    <dgm:cxn modelId="{E92FAE88-BCD7-4F74-ADB2-A46C05F46EC0}" type="presOf" srcId="{0D1088A5-A829-4826-88B2-13F655335A22}" destId="{E0AA10A1-A29A-4992-AA52-FDC93E90FCC3}" srcOrd="0" destOrd="0" presId="urn:microsoft.com/office/officeart/2005/8/layout/pyramid1"/>
    <dgm:cxn modelId="{682B32A5-C423-4A93-B388-D9059760BB00}" type="presOf" srcId="{B12969DD-890A-4584-8B5F-383282B354D7}" destId="{3BD11EAA-9A0A-4E8E-A730-AC3A2B0FEDCB}" srcOrd="0" destOrd="0" presId="urn:microsoft.com/office/officeart/2005/8/layout/pyramid1"/>
    <dgm:cxn modelId="{FF93E571-678D-4801-9963-07615F56C35C}" type="presOf" srcId="{9B4D6F17-6437-403F-AA39-576CF10C1D42}" destId="{19A4B385-ED7D-43D5-9E49-3A8C06A5AD2D}" srcOrd="0" destOrd="0" presId="urn:microsoft.com/office/officeart/2005/8/layout/pyramid1"/>
    <dgm:cxn modelId="{DAC75513-2293-4F1F-9258-A881FA610699}" srcId="{E5357C5C-F569-435F-8B22-A408D15D8C91}" destId="{9B4D6F17-6437-403F-AA39-576CF10C1D42}" srcOrd="2" destOrd="0" parTransId="{9037DE00-C4CA-4C08-B004-32FBC08C5A63}" sibTransId="{2F3CAF40-CDD0-480A-91E6-F96DB884B081}"/>
    <dgm:cxn modelId="{73FD3C08-B24B-4C86-9597-7E54129CE43E}" type="presOf" srcId="{E53C5AED-66E3-4327-8EE7-7EA7CB20E97B}" destId="{0FEBC229-F960-4CDC-9FC7-C70CBD21DE13}" srcOrd="0" destOrd="0" presId="urn:microsoft.com/office/officeart/2005/8/layout/pyramid1"/>
    <dgm:cxn modelId="{6F232371-0026-4686-9CCC-2DF085267D93}" srcId="{E5357C5C-F569-435F-8B22-A408D15D8C91}" destId="{0D1088A5-A829-4826-88B2-13F655335A22}" srcOrd="3" destOrd="0" parTransId="{3C6AD454-457F-4E5A-8FA9-F9F0C4835EB8}" sibTransId="{AFA92C9D-3FC2-4F87-98A7-DCC9A2AF79E1}"/>
    <dgm:cxn modelId="{D4EC55AF-B852-4BDC-B182-7A68C382CC3D}" srcId="{E5357C5C-F569-435F-8B22-A408D15D8C91}" destId="{E53C5AED-66E3-4327-8EE7-7EA7CB20E97B}" srcOrd="0" destOrd="0" parTransId="{E5FF34D2-1D65-46EC-82E4-B4E4C2CAA854}" sibTransId="{585D994C-B7A7-4715-BCA8-2B7FFAF29C75}"/>
    <dgm:cxn modelId="{85BDEBA3-48BE-437C-B79F-4BE626853FBF}" type="presOf" srcId="{B12969DD-890A-4584-8B5F-383282B354D7}" destId="{0A6BB8E8-FFC2-4DBC-AE98-CCA5AF5BDC6A}" srcOrd="1" destOrd="0" presId="urn:microsoft.com/office/officeart/2005/8/layout/pyramid1"/>
    <dgm:cxn modelId="{DF026E8B-E80D-4E9F-93EB-1C5A7EF1F7DE}" type="presOf" srcId="{E53C5AED-66E3-4327-8EE7-7EA7CB20E97B}" destId="{7A60583F-10A8-4F43-B4C1-85FB601623A7}" srcOrd="1" destOrd="0" presId="urn:microsoft.com/office/officeart/2005/8/layout/pyramid1"/>
    <dgm:cxn modelId="{80D8CE08-DD3C-4FAC-AEA5-38C1ABED53F8}" type="presOf" srcId="{0D1088A5-A829-4826-88B2-13F655335A22}" destId="{25267C34-94B5-48C8-940B-1829F2E78D3A}" srcOrd="1" destOrd="0" presId="urn:microsoft.com/office/officeart/2005/8/layout/pyramid1"/>
    <dgm:cxn modelId="{8ECB9362-F141-48FF-AB54-85C46FB68874}" type="presOf" srcId="{9B4D6F17-6437-403F-AA39-576CF10C1D42}" destId="{AADDF3E4-653A-41F6-8D70-B8EA9A1B7552}" srcOrd="1" destOrd="0" presId="urn:microsoft.com/office/officeart/2005/8/layout/pyramid1"/>
    <dgm:cxn modelId="{3C9133AA-CA70-40FD-B7FB-D09E25741756}" type="presOf" srcId="{E5357C5C-F569-435F-8B22-A408D15D8C91}" destId="{6D1D23A5-254D-4AE5-B058-96188BEAD6E9}" srcOrd="0" destOrd="0" presId="urn:microsoft.com/office/officeart/2005/8/layout/pyramid1"/>
    <dgm:cxn modelId="{A53DA309-9421-41D4-8E97-1B1567A9511F}" type="presParOf" srcId="{6D1D23A5-254D-4AE5-B058-96188BEAD6E9}" destId="{10BAC9A2-40A9-4DE7-AE0F-0C6B0BAAD0FC}" srcOrd="0" destOrd="0" presId="urn:microsoft.com/office/officeart/2005/8/layout/pyramid1"/>
    <dgm:cxn modelId="{FFA1AD01-BB44-431D-892C-018ADA5DA7E4}" type="presParOf" srcId="{10BAC9A2-40A9-4DE7-AE0F-0C6B0BAAD0FC}" destId="{0FEBC229-F960-4CDC-9FC7-C70CBD21DE13}" srcOrd="0" destOrd="0" presId="urn:microsoft.com/office/officeart/2005/8/layout/pyramid1"/>
    <dgm:cxn modelId="{685D7BFD-08A8-41C6-A57B-92CA7B00073A}" type="presParOf" srcId="{10BAC9A2-40A9-4DE7-AE0F-0C6B0BAAD0FC}" destId="{7A60583F-10A8-4F43-B4C1-85FB601623A7}" srcOrd="1" destOrd="0" presId="urn:microsoft.com/office/officeart/2005/8/layout/pyramid1"/>
    <dgm:cxn modelId="{718D6EAB-28F7-4257-846E-B6924EABAD0E}" type="presParOf" srcId="{6D1D23A5-254D-4AE5-B058-96188BEAD6E9}" destId="{185F2941-035F-41D6-8E9B-FC7160A11D21}" srcOrd="1" destOrd="0" presId="urn:microsoft.com/office/officeart/2005/8/layout/pyramid1"/>
    <dgm:cxn modelId="{A6A04099-5C59-48B6-A72A-A0F4B1061359}" type="presParOf" srcId="{185F2941-035F-41D6-8E9B-FC7160A11D21}" destId="{3BD11EAA-9A0A-4E8E-A730-AC3A2B0FEDCB}" srcOrd="0" destOrd="0" presId="urn:microsoft.com/office/officeart/2005/8/layout/pyramid1"/>
    <dgm:cxn modelId="{BB928197-8D5C-40CF-AE87-58D11D902048}" type="presParOf" srcId="{185F2941-035F-41D6-8E9B-FC7160A11D21}" destId="{0A6BB8E8-FFC2-4DBC-AE98-CCA5AF5BDC6A}" srcOrd="1" destOrd="0" presId="urn:microsoft.com/office/officeart/2005/8/layout/pyramid1"/>
    <dgm:cxn modelId="{67183E91-E5A3-4E4F-B431-8CAA965BEDE3}" type="presParOf" srcId="{6D1D23A5-254D-4AE5-B058-96188BEAD6E9}" destId="{8550779B-F552-46ED-A7AD-3736E28425A6}" srcOrd="2" destOrd="0" presId="urn:microsoft.com/office/officeart/2005/8/layout/pyramid1"/>
    <dgm:cxn modelId="{929AFDF8-B9B1-46F6-9E90-7009FEDD64D1}" type="presParOf" srcId="{8550779B-F552-46ED-A7AD-3736E28425A6}" destId="{19A4B385-ED7D-43D5-9E49-3A8C06A5AD2D}" srcOrd="0" destOrd="0" presId="urn:microsoft.com/office/officeart/2005/8/layout/pyramid1"/>
    <dgm:cxn modelId="{92B2F9DE-64F6-4FDB-BB06-C5FFD0409E80}" type="presParOf" srcId="{8550779B-F552-46ED-A7AD-3736E28425A6}" destId="{AADDF3E4-653A-41F6-8D70-B8EA9A1B7552}" srcOrd="1" destOrd="0" presId="urn:microsoft.com/office/officeart/2005/8/layout/pyramid1"/>
    <dgm:cxn modelId="{36171E8E-4C6A-4DA4-B82F-6E5E3ADEB8FB}" type="presParOf" srcId="{6D1D23A5-254D-4AE5-B058-96188BEAD6E9}" destId="{5F1E617B-6C07-4473-A954-400E554C5372}" srcOrd="3" destOrd="0" presId="urn:microsoft.com/office/officeart/2005/8/layout/pyramid1"/>
    <dgm:cxn modelId="{3AF4FB7E-75EC-4576-AB04-C5FA0E9B5BD7}" type="presParOf" srcId="{5F1E617B-6C07-4473-A954-400E554C5372}" destId="{E0AA10A1-A29A-4992-AA52-FDC93E90FCC3}" srcOrd="0" destOrd="0" presId="urn:microsoft.com/office/officeart/2005/8/layout/pyramid1"/>
    <dgm:cxn modelId="{F4A24EB1-F336-44C3-8349-23FC77E91CAE}" type="presParOf" srcId="{5F1E617B-6C07-4473-A954-400E554C5372}" destId="{25267C34-94B5-48C8-940B-1829F2E78D3A}"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BC229-F960-4CDC-9FC7-C70CBD21DE13}">
      <dsp:nvSpPr>
        <dsp:cNvPr id="0" name=""/>
        <dsp:cNvSpPr/>
      </dsp:nvSpPr>
      <dsp:spPr>
        <a:xfrm>
          <a:off x="1235952" y="0"/>
          <a:ext cx="823968" cy="446005"/>
        </a:xfrm>
        <a:prstGeom prst="trapezoid">
          <a:avLst>
            <a:gd name="adj" fmla="val 9237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b" anchorCtr="0">
          <a:noAutofit/>
        </a:bodyPr>
        <a:lstStyle/>
        <a:p>
          <a:pPr lvl="0" algn="ctr" defTabSz="533400">
            <a:lnSpc>
              <a:spcPct val="90000"/>
            </a:lnSpc>
            <a:spcBef>
              <a:spcPct val="0"/>
            </a:spcBef>
            <a:spcAft>
              <a:spcPct val="35000"/>
            </a:spcAft>
          </a:pPr>
          <a:r>
            <a:rPr lang="en-US" sz="1200" b="1" kern="1200" dirty="0" smtClean="0">
              <a:solidFill>
                <a:schemeClr val="bg1"/>
              </a:solidFill>
              <a:latin typeface="Arial" panose="020B0604020202020204" pitchFamily="34" charset="0"/>
              <a:cs typeface="Arial" panose="020B0604020202020204" pitchFamily="34" charset="0"/>
            </a:rPr>
            <a:t>$5,000</a:t>
          </a:r>
          <a:endParaRPr lang="en-US" sz="1200" b="1" kern="1200" dirty="0">
            <a:solidFill>
              <a:schemeClr val="bg1"/>
            </a:solidFill>
            <a:latin typeface="Arial" panose="020B0604020202020204" pitchFamily="34" charset="0"/>
            <a:cs typeface="Arial" panose="020B0604020202020204" pitchFamily="34" charset="0"/>
          </a:endParaRPr>
        </a:p>
      </dsp:txBody>
      <dsp:txXfrm>
        <a:off x="1235952" y="0"/>
        <a:ext cx="823968" cy="446005"/>
      </dsp:txXfrm>
    </dsp:sp>
    <dsp:sp modelId="{3BD11EAA-9A0A-4E8E-A730-AC3A2B0FEDCB}">
      <dsp:nvSpPr>
        <dsp:cNvPr id="0" name=""/>
        <dsp:cNvSpPr/>
      </dsp:nvSpPr>
      <dsp:spPr>
        <a:xfrm>
          <a:off x="823968" y="446005"/>
          <a:ext cx="1647937" cy="446005"/>
        </a:xfrm>
        <a:prstGeom prst="trapezoid">
          <a:avLst>
            <a:gd name="adj" fmla="val 9237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Arial" panose="020B0604020202020204" pitchFamily="34" charset="0"/>
              <a:cs typeface="Arial" panose="020B0604020202020204" pitchFamily="34" charset="0"/>
            </a:rPr>
            <a:t>$10,000</a:t>
          </a:r>
          <a:endParaRPr lang="en-US" sz="1400" b="1" kern="1200" dirty="0">
            <a:solidFill>
              <a:schemeClr val="bg1"/>
            </a:solidFill>
            <a:latin typeface="Arial" panose="020B0604020202020204" pitchFamily="34" charset="0"/>
            <a:cs typeface="Arial" panose="020B0604020202020204" pitchFamily="34" charset="0"/>
          </a:endParaRPr>
        </a:p>
      </dsp:txBody>
      <dsp:txXfrm>
        <a:off x="1112357" y="446005"/>
        <a:ext cx="1071159" cy="446005"/>
      </dsp:txXfrm>
    </dsp:sp>
    <dsp:sp modelId="{19A4B385-ED7D-43D5-9E49-3A8C06A5AD2D}">
      <dsp:nvSpPr>
        <dsp:cNvPr id="0" name=""/>
        <dsp:cNvSpPr/>
      </dsp:nvSpPr>
      <dsp:spPr>
        <a:xfrm>
          <a:off x="411984" y="892011"/>
          <a:ext cx="2471905" cy="446005"/>
        </a:xfrm>
        <a:prstGeom prst="trapezoid">
          <a:avLst>
            <a:gd name="adj" fmla="val 9237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Arial" panose="020B0604020202020204" pitchFamily="34" charset="0"/>
              <a:cs typeface="Arial" panose="020B0604020202020204" pitchFamily="34" charset="0"/>
            </a:rPr>
            <a:t>$20,000</a:t>
          </a:r>
          <a:endParaRPr lang="en-US" sz="1400" b="1" kern="1200" dirty="0">
            <a:solidFill>
              <a:schemeClr val="bg1"/>
            </a:solidFill>
            <a:latin typeface="Arial" panose="020B0604020202020204" pitchFamily="34" charset="0"/>
            <a:cs typeface="Arial" panose="020B0604020202020204" pitchFamily="34" charset="0"/>
          </a:endParaRPr>
        </a:p>
      </dsp:txBody>
      <dsp:txXfrm>
        <a:off x="844567" y="892011"/>
        <a:ext cx="1606738" cy="446005"/>
      </dsp:txXfrm>
    </dsp:sp>
    <dsp:sp modelId="{E0AA10A1-A29A-4992-AA52-FDC93E90FCC3}">
      <dsp:nvSpPr>
        <dsp:cNvPr id="0" name=""/>
        <dsp:cNvSpPr/>
      </dsp:nvSpPr>
      <dsp:spPr>
        <a:xfrm>
          <a:off x="0" y="1338017"/>
          <a:ext cx="3295874" cy="446005"/>
        </a:xfrm>
        <a:prstGeom prst="trapezoid">
          <a:avLst>
            <a:gd name="adj" fmla="val 9237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b" anchorCtr="0">
          <a:noAutofit/>
        </a:bodyPr>
        <a:lstStyle/>
        <a:p>
          <a:pPr lvl="0" algn="ctr" defTabSz="622300">
            <a:lnSpc>
              <a:spcPct val="90000"/>
            </a:lnSpc>
            <a:spcBef>
              <a:spcPct val="0"/>
            </a:spcBef>
            <a:spcAft>
              <a:spcPct val="35000"/>
            </a:spcAft>
          </a:pPr>
          <a:r>
            <a:rPr lang="en-US" sz="1400" b="1" kern="1200" dirty="0" smtClean="0">
              <a:solidFill>
                <a:schemeClr val="bg1"/>
              </a:solidFill>
              <a:latin typeface="Arial" panose="020B0604020202020204" pitchFamily="34" charset="0"/>
              <a:cs typeface="Arial" panose="020B0604020202020204" pitchFamily="34" charset="0"/>
            </a:rPr>
            <a:t>$30,000</a:t>
          </a:r>
          <a:endParaRPr lang="en-US" sz="1400" b="1" kern="1200" dirty="0">
            <a:solidFill>
              <a:schemeClr val="bg1"/>
            </a:solidFill>
            <a:latin typeface="Arial" panose="020B0604020202020204" pitchFamily="34" charset="0"/>
            <a:cs typeface="Arial" panose="020B0604020202020204" pitchFamily="34" charset="0"/>
          </a:endParaRPr>
        </a:p>
      </dsp:txBody>
      <dsp:txXfrm>
        <a:off x="576777" y="1338017"/>
        <a:ext cx="2142318" cy="4460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a:latin typeface="Arial" charset="0"/>
                <a:ea typeface="+mn-ea"/>
              </a:defRPr>
            </a:lvl1pPr>
          </a:lstStyle>
          <a:p>
            <a:pPr>
              <a:defRPr/>
            </a:pPr>
            <a:endParaRPr lang="en-US"/>
          </a:p>
        </p:txBody>
      </p:sp>
      <p:sp>
        <p:nvSpPr>
          <p:cNvPr id="19459" name="Rectangle 3"/>
          <p:cNvSpPr>
            <a:spLocks noGrp="1" noChangeArrowheads="1"/>
          </p:cNvSpPr>
          <p:nvPr>
            <p:ph type="dt" sz="quarter"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atin typeface="Arial" charset="0"/>
                <a:ea typeface="+mn-ea"/>
              </a:defRPr>
            </a:lvl1pPr>
          </a:lstStyle>
          <a:p>
            <a:pPr>
              <a:defRPr/>
            </a:pPr>
            <a:endParaRPr lang="en-US"/>
          </a:p>
        </p:txBody>
      </p:sp>
      <p:sp>
        <p:nvSpPr>
          <p:cNvPr id="19460" name="Rectangle 4"/>
          <p:cNvSpPr>
            <a:spLocks noGrp="1" noChangeArrowheads="1"/>
          </p:cNvSpPr>
          <p:nvPr>
            <p:ph type="ftr" sz="quarter" idx="2"/>
          </p:nvPr>
        </p:nvSpPr>
        <p:spPr bwMode="auto">
          <a:xfrm>
            <a:off x="0" y="877728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200">
                <a:latin typeface="Arial" charset="0"/>
                <a:ea typeface="+mn-ea"/>
              </a:defRPr>
            </a:lvl1pPr>
          </a:lstStyle>
          <a:p>
            <a:pPr>
              <a:defRPr/>
            </a:pPr>
            <a:endParaRPr lang="en-US"/>
          </a:p>
        </p:txBody>
      </p:sp>
      <p:sp>
        <p:nvSpPr>
          <p:cNvPr id="19461" name="Rectangle 5"/>
          <p:cNvSpPr>
            <a:spLocks noGrp="1" noChangeArrowheads="1"/>
          </p:cNvSpPr>
          <p:nvPr>
            <p:ph type="sldNum" sz="quarter" idx="3"/>
          </p:nvPr>
        </p:nvSpPr>
        <p:spPr bwMode="auto">
          <a:xfrm>
            <a:off x="3884613" y="877728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atin typeface="Arial" charset="0"/>
                <a:ea typeface="+mn-ea"/>
              </a:defRPr>
            </a:lvl1pPr>
          </a:lstStyle>
          <a:p>
            <a:pPr>
              <a:defRPr/>
            </a:pPr>
            <a:fld id="{6B9C3B63-7ADB-437B-B503-EF200D844F31}" type="slidenum">
              <a:rPr lang="en-US"/>
              <a:pPr>
                <a:defRPr/>
              </a:pPr>
              <a:t>‹#›</a:t>
            </a:fld>
            <a:endParaRPr lang="en-US"/>
          </a:p>
        </p:txBody>
      </p:sp>
    </p:spTree>
    <p:extLst>
      <p:ext uri="{BB962C8B-B14F-4D97-AF65-F5344CB8AC3E}">
        <p14:creationId xmlns:p14="http://schemas.microsoft.com/office/powerpoint/2010/main" val="919791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atin typeface="Arial" charset="0"/>
                <a:ea typeface="+mn-ea"/>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004888" y="693738"/>
            <a:ext cx="48482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89438"/>
            <a:ext cx="54864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728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20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4613" y="8777288"/>
            <a:ext cx="2971800"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atin typeface="Arial" charset="0"/>
                <a:ea typeface="+mn-ea"/>
              </a:defRPr>
            </a:lvl1pPr>
          </a:lstStyle>
          <a:p>
            <a:pPr>
              <a:defRPr/>
            </a:pPr>
            <a:fld id="{7942C7EC-5E4A-4B4F-9A03-79BAAA51E0B9}" type="slidenum">
              <a:rPr lang="en-US"/>
              <a:pPr>
                <a:defRPr/>
              </a:pPr>
              <a:t>‹#›</a:t>
            </a:fld>
            <a:endParaRPr lang="en-US"/>
          </a:p>
        </p:txBody>
      </p:sp>
    </p:spTree>
    <p:extLst>
      <p:ext uri="{BB962C8B-B14F-4D97-AF65-F5344CB8AC3E}">
        <p14:creationId xmlns:p14="http://schemas.microsoft.com/office/powerpoint/2010/main" val="2052746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Welcome to </a:t>
            </a:r>
            <a:r>
              <a:rPr lang="en-US" altLang="en-US" dirty="0" smtClean="0">
                <a:solidFill>
                  <a:srgbClr val="FF0000"/>
                </a:solidFill>
              </a:rPr>
              <a:t>your Benefits Open Enrollment period. This presentation will provide an overview of the benefits available to you and your family.</a:t>
            </a:r>
            <a:endParaRPr lang="en-US" altLang="en-US" dirty="0" smtClean="0"/>
          </a:p>
        </p:txBody>
      </p:sp>
      <p:sp>
        <p:nvSpPr>
          <p:cNvPr id="4" name="Slide Number Placeholder 3"/>
          <p:cNvSpPr>
            <a:spLocks noGrp="1"/>
          </p:cNvSpPr>
          <p:nvPr>
            <p:ph type="sldNum" sz="quarter" idx="5"/>
          </p:nvPr>
        </p:nvSpPr>
        <p:spPr/>
        <p:txBody>
          <a:bodyPr/>
          <a:lstStyle/>
          <a:p>
            <a:pPr>
              <a:defRPr/>
            </a:pPr>
            <a:fld id="{13A9A3B2-7535-4D99-8586-26FD0F8FB9D7}" type="slidenum">
              <a:rPr lang="en-US" smtClean="0"/>
              <a:pPr>
                <a:defRPr/>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Here are your paycheck premiums for our medical plan this year. Your cost for medical coverage will be deducted from your paycheck on a pre-tax basis. </a:t>
            </a:r>
            <a:endParaRPr lang="en-US" altLang="en-US" dirty="0" smtClean="0"/>
          </a:p>
        </p:txBody>
      </p:sp>
      <p:sp>
        <p:nvSpPr>
          <p:cNvPr id="4" name="Slide Number Placeholder 3"/>
          <p:cNvSpPr>
            <a:spLocks noGrp="1"/>
          </p:cNvSpPr>
          <p:nvPr>
            <p:ph type="sldNum" sz="quarter" idx="5"/>
          </p:nvPr>
        </p:nvSpPr>
        <p:spPr/>
        <p:txBody>
          <a:bodyPr/>
          <a:lstStyle/>
          <a:p>
            <a:pPr>
              <a:defRPr/>
            </a:pPr>
            <a:fld id="{B3B07AF7-FCA3-4C14-B37A-DABFE48F1CF6}" type="slidenum">
              <a:rPr lang="en-US" smtClean="0"/>
              <a:pPr>
                <a:defRPr/>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To help you save for any predictable medical or dependent care expenses, we offer a Flexible Spending Account or FSA.  Flexible spending accounts allow you to put money aside before any taxes are taken out. The FSA renews every plan year, so you must enroll each year you want to participate.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Health Care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FSA allows you to save for medical, dental and vision expenses. The full amount you elect in the Health Care FSA is available to you at the beginning of the plan year.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Dependent Care FSA can be used to pay for childcare for children up to age 13 and adult care for senior dependents. The funds you elect in the Dependent Care FSA are only available after they have been deducted from your paycheck, so the full election amount is not available at the beginning of the plan year. </a:t>
            </a:r>
            <a:endParaRPr lang="en-US" altLang="en-US" dirty="0" smtClean="0"/>
          </a:p>
        </p:txBody>
      </p:sp>
      <p:sp>
        <p:nvSpPr>
          <p:cNvPr id="4" name="Slide Number Placeholder 3"/>
          <p:cNvSpPr>
            <a:spLocks noGrp="1"/>
          </p:cNvSpPr>
          <p:nvPr>
            <p:ph type="sldNum" sz="quarter" idx="5"/>
          </p:nvPr>
        </p:nvSpPr>
        <p:spPr/>
        <p:txBody>
          <a:bodyPr/>
          <a:lstStyle/>
          <a:p>
            <a:pPr>
              <a:defRPr/>
            </a:pPr>
            <a:fld id="{B313DCB2-AF20-4322-B4D8-4A46CC0D4F41}" type="slidenum">
              <a:rPr lang="en-US" smtClean="0"/>
              <a:pPr>
                <a:defRPr/>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PPO Plan</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Here is a brief description of the PPO plan.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PPO plan provides predictability with standard copays for doctor visits and prescriptions. For other services, you’ll pay the amount up to your deductible before your plan begins to help pay. </a:t>
            </a:r>
          </a:p>
          <a:p>
            <a:r>
              <a:rPr lang="en-US" sz="1200" kern="1200" dirty="0" smtClean="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7942C7EC-5E4A-4B4F-9A03-79BAAA51E0B9}" type="slidenum">
              <a:rPr lang="en-US" smtClean="0"/>
              <a:pPr>
                <a:defRPr/>
              </a:pPr>
              <a:t>11</a:t>
            </a:fld>
            <a:endParaRPr lang="en-US"/>
          </a:p>
        </p:txBody>
      </p:sp>
    </p:spTree>
    <p:extLst>
      <p:ext uri="{BB962C8B-B14F-4D97-AF65-F5344CB8AC3E}">
        <p14:creationId xmlns:p14="http://schemas.microsoft.com/office/powerpoint/2010/main" val="214467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PPO Plan</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Here is a brief description of the PPO plan.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PPO plan provides predictability with standard copays for doctor visits and prescriptions. For other services, you’ll pay the amount up to your deductible before your plan begins to help pay. </a:t>
            </a:r>
          </a:p>
          <a:p>
            <a:r>
              <a:rPr lang="en-US" sz="1200" kern="1200" dirty="0" smtClean="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pPr>
              <a:defRPr/>
            </a:pPr>
            <a:fld id="{7942C7EC-5E4A-4B4F-9A03-79BAAA51E0B9}" type="slidenum">
              <a:rPr lang="en-US" smtClean="0"/>
              <a:pPr>
                <a:defRPr/>
              </a:pPr>
              <a:t>12</a:t>
            </a:fld>
            <a:endParaRPr lang="en-US"/>
          </a:p>
        </p:txBody>
      </p:sp>
    </p:spTree>
    <p:extLst>
      <p:ext uri="{BB962C8B-B14F-4D97-AF65-F5344CB8AC3E}">
        <p14:creationId xmlns:p14="http://schemas.microsoft.com/office/powerpoint/2010/main" val="214467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Dental coverage is available to you and your dependents to help you pay for preventive, basic, and major services. Preventive exams and cleanings are covered at 100% for in-network dentists, other services are covered with coinsurance.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If you are new to the plan, some services require a waiting period before they are covered.  Check the full plan summary to determine if a waiting period will apply for you.</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Your premium for this plan year is shown at the bottom of the table. </a:t>
            </a:r>
            <a:endParaRPr lang="en-US" altLang="en-US" dirty="0" smtClean="0"/>
          </a:p>
        </p:txBody>
      </p:sp>
      <p:sp>
        <p:nvSpPr>
          <p:cNvPr id="4" name="Slide Number Placeholder 3"/>
          <p:cNvSpPr>
            <a:spLocks noGrp="1"/>
          </p:cNvSpPr>
          <p:nvPr>
            <p:ph type="sldNum" sz="quarter" idx="5"/>
          </p:nvPr>
        </p:nvSpPr>
        <p:spPr/>
        <p:txBody>
          <a:bodyPr/>
          <a:lstStyle/>
          <a:p>
            <a:pPr>
              <a:defRPr/>
            </a:pPr>
            <a:fld id="{A2D5E43C-0C03-4B41-952A-2EA9AF4483F5}" type="slidenum">
              <a:rPr lang="en-US" smtClean="0"/>
              <a:pPr>
                <a:defRPr/>
              </a:pPr>
              <a:t>13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Vision benefits are also available to provide coverage for an annual eye exam and to help you pay for lenses, contacts and frames.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Your premium for this plan year is shown at the bottom of the table. </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AF64E59E-D935-4846-821B-155E6AE4C1C6}" type="slidenum">
              <a:rPr lang="en-US" smtClean="0"/>
              <a:pPr>
                <a:defRPr/>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Basic Life and Accidental Death and Dismemberment Coverage is provided to you at no cost. This insurance plan will provide a benefit to your designated beneficiary in the event that you pass away or have a serious accident that results in the loss of a limb or sight.  </a:t>
            </a:r>
          </a:p>
          <a:p>
            <a:r>
              <a:rPr lang="en-US" sz="1200" kern="1200" dirty="0" smtClean="0">
                <a:solidFill>
                  <a:schemeClr val="tx1"/>
                </a:solidFill>
                <a:effectLst/>
                <a:latin typeface="Arial" charset="0"/>
                <a:ea typeface="+mn-ea"/>
                <a:cs typeface="+mn-cs"/>
              </a:rPr>
              <a:t>Please make sure your beneficiary is up to date.</a:t>
            </a:r>
            <a:endParaRPr lang="en-US" altLang="en-US" dirty="0" smtClean="0"/>
          </a:p>
        </p:txBody>
      </p:sp>
      <p:sp>
        <p:nvSpPr>
          <p:cNvPr id="4" name="Slide Number Placeholder 3"/>
          <p:cNvSpPr>
            <a:spLocks noGrp="1"/>
          </p:cNvSpPr>
          <p:nvPr>
            <p:ph type="sldNum" sz="quarter" idx="5"/>
          </p:nvPr>
        </p:nvSpPr>
        <p:spPr/>
        <p:txBody>
          <a:bodyPr/>
          <a:lstStyle/>
          <a:p>
            <a:pPr>
              <a:defRPr/>
            </a:pPr>
            <a:fld id="{ED5E675E-11D7-418C-80B8-9A43313ECE9A}" type="slidenum">
              <a:rPr lang="en-US" smtClean="0"/>
              <a:pPr>
                <a:defRPr/>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rgbClr val="FF0000"/>
                </a:solidFill>
                <a:effectLst/>
                <a:latin typeface="Arial" charset="0"/>
                <a:ea typeface="+mn-ea"/>
                <a:cs typeface="+mn-cs"/>
              </a:rPr>
              <a:t>[employer</a:t>
            </a:r>
            <a:r>
              <a:rPr lang="en-US" sz="1200" b="1" kern="1200" baseline="0" dirty="0" smtClean="0">
                <a:solidFill>
                  <a:srgbClr val="FF0000"/>
                </a:solidFill>
                <a:effectLst/>
                <a:latin typeface="Arial" charset="0"/>
                <a:ea typeface="+mn-ea"/>
                <a:cs typeface="+mn-cs"/>
              </a:rPr>
              <a:t> paid]</a:t>
            </a:r>
          </a:p>
          <a:p>
            <a:endParaRPr lang="en-US" sz="1200" kern="1200" dirty="0" smtClean="0">
              <a:solidFill>
                <a:srgbClr val="FF0000"/>
              </a:solidFill>
              <a:effectLst/>
              <a:latin typeface="Arial" charset="0"/>
              <a:ea typeface="+mn-ea"/>
              <a:cs typeface="+mn-cs"/>
            </a:endParaRPr>
          </a:p>
          <a:p>
            <a:r>
              <a:rPr lang="en-US" sz="1200" kern="1200" dirty="0" smtClean="0">
                <a:solidFill>
                  <a:srgbClr val="FF0000"/>
                </a:solidFill>
                <a:effectLst/>
                <a:latin typeface="Arial" charset="0"/>
                <a:ea typeface="+mn-ea"/>
                <a:cs typeface="+mn-cs"/>
              </a:rPr>
              <a:t>We are pleased to offer disability insurance at no cost to you. </a:t>
            </a:r>
          </a:p>
          <a:p>
            <a:r>
              <a:rPr lang="en-US" sz="1200" kern="1200" dirty="0" smtClean="0">
                <a:solidFill>
                  <a:srgbClr val="FF0000"/>
                </a:solidFill>
                <a:effectLst/>
                <a:latin typeface="Arial" charset="0"/>
                <a:ea typeface="+mn-ea"/>
                <a:cs typeface="+mn-cs"/>
              </a:rPr>
              <a:t> </a:t>
            </a:r>
          </a:p>
          <a:p>
            <a:r>
              <a:rPr lang="en-US" sz="1200" kern="1200" dirty="0" smtClean="0">
                <a:solidFill>
                  <a:srgbClr val="FF0000"/>
                </a:solidFill>
                <a:effectLst/>
                <a:latin typeface="Arial" charset="0"/>
                <a:ea typeface="+mn-ea"/>
                <a:cs typeface="+mn-cs"/>
              </a:rPr>
              <a:t>Disability is a benefit that can mean a lot to you and your family in the event that you are unable to work due to an accident or illness.  Disability insurance covers a portion of what you were earning prior to your disability and pays you until you are able to return to work or your benefit is exhausted.  </a:t>
            </a:r>
            <a:endParaRPr lang="en-US" altLang="en-US" sz="1200" kern="1200" dirty="0" smtClean="0">
              <a:solidFill>
                <a:srgbClr val="FF0000"/>
              </a:solidFill>
              <a:effectLst/>
              <a:latin typeface="Arial" charset="0"/>
              <a:ea typeface="+mn-ea"/>
              <a:cs typeface="+mn-cs"/>
            </a:endParaRPr>
          </a:p>
          <a:p>
            <a:endParaRPr lang="en-US" altLang="en-US" sz="1200" kern="1200" dirty="0" smtClean="0">
              <a:solidFill>
                <a:srgbClr val="FF0000"/>
              </a:solidFill>
              <a:effectLst/>
              <a:latin typeface="Arial" charset="0"/>
              <a:ea typeface="+mn-ea"/>
              <a:cs typeface="+mn-cs"/>
            </a:endParaRPr>
          </a:p>
          <a:p>
            <a:r>
              <a:rPr lang="en-US" altLang="en-US" sz="1200" b="1" kern="1200" dirty="0" smtClean="0">
                <a:solidFill>
                  <a:srgbClr val="FF0000"/>
                </a:solidFill>
                <a:effectLst/>
                <a:latin typeface="Arial" charset="0"/>
                <a:ea typeface="+mn-ea"/>
                <a:cs typeface="+mn-cs"/>
              </a:rPr>
              <a:t>[voluntary]</a:t>
            </a:r>
          </a:p>
          <a:p>
            <a:endParaRPr lang="en-US" altLang="en-US" sz="1200" kern="1200" dirty="0" smtClean="0">
              <a:solidFill>
                <a:srgbClr val="FF0000"/>
              </a:solidFill>
              <a:effectLst/>
              <a:latin typeface="Arial" charset="0"/>
              <a:ea typeface="+mn-ea"/>
              <a:cs typeface="+mn-cs"/>
            </a:endParaRPr>
          </a:p>
          <a:p>
            <a:r>
              <a:rPr lang="en-US" sz="1200" kern="1200" dirty="0" smtClean="0">
                <a:solidFill>
                  <a:srgbClr val="FF0000"/>
                </a:solidFill>
                <a:effectLst/>
                <a:latin typeface="Arial" charset="0"/>
                <a:ea typeface="+mn-ea"/>
                <a:cs typeface="+mn-cs"/>
              </a:rPr>
              <a:t>Disability is a benefit that can mean a lot to you and your family in the event that you are unable to work due to an accident or illness. </a:t>
            </a:r>
          </a:p>
          <a:p>
            <a:r>
              <a:rPr lang="en-US" sz="1200" kern="1200" dirty="0" smtClean="0">
                <a:solidFill>
                  <a:srgbClr val="FF0000"/>
                </a:solidFill>
                <a:effectLst/>
                <a:latin typeface="Arial" charset="0"/>
                <a:ea typeface="+mn-ea"/>
                <a:cs typeface="+mn-cs"/>
              </a:rPr>
              <a:t> </a:t>
            </a:r>
          </a:p>
          <a:p>
            <a:r>
              <a:rPr lang="en-US" sz="1200" kern="1200" dirty="0" smtClean="0">
                <a:solidFill>
                  <a:srgbClr val="FF0000"/>
                </a:solidFill>
                <a:effectLst/>
                <a:latin typeface="Arial" charset="0"/>
                <a:ea typeface="+mn-ea"/>
                <a:cs typeface="+mn-cs"/>
              </a:rPr>
              <a:t>You have the option of purchasing voluntary disability coverage. This plan covers a portion of what you were earning prior to your disability and pays you until you are able to return to work or your benefit is exhausted. </a:t>
            </a:r>
            <a:endParaRPr lang="en-US" altLang="en-US"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C5294E4D-3D16-4511-85B2-73E458E6F63D}" type="slidenum">
              <a:rPr lang="en-US" smtClean="0"/>
              <a:pPr>
                <a:defRPr/>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Critical illness insurance gives you extra protection in case you or a covered family member is diagnosed with a serious illness - like a heart attack, stroke, cancer, or one of the other covered conditions.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At first diagnosis, this plan pays you directly – so you can rest assured that you will have money available for upcoming treatments.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Employees are eligible for the benefit levels shown here and you also have the option to cover your spouse and children. </a:t>
            </a: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D0869254-24DE-469A-978A-8611E3DEEB74}" type="slidenum">
              <a:rPr lang="en-US" smtClean="0"/>
              <a:pPr>
                <a:defRPr/>
              </a:pPr>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3738"/>
            <a:ext cx="4848225" cy="3463925"/>
          </a:xfrm>
        </p:spPr>
      </p:sp>
      <p:sp>
        <p:nvSpPr>
          <p:cNvPr id="3" name="Notes Placeholder 2"/>
          <p:cNvSpPr>
            <a:spLocks noGrp="1"/>
          </p:cNvSpPr>
          <p:nvPr>
            <p:ph type="body" idx="1"/>
          </p:nvPr>
        </p:nvSpPr>
        <p:spPr/>
        <p:txBody>
          <a:bodyPr/>
          <a:lstStyle/>
          <a:p>
            <a:r>
              <a:rPr lang="en-US" dirty="0" smtClean="0"/>
              <a:t>Lets take a look at your next steps to enroll in the benefit plans.  Greiner</a:t>
            </a:r>
            <a:r>
              <a:rPr lang="en-US" baseline="0" dirty="0" smtClean="0"/>
              <a:t> Bio one uses a benefit administration system called Employee Navigator for benefits enrollment.  Everyone must login to employee navigator to enroll for benefits- even benefits that are company paid</a:t>
            </a:r>
          </a:p>
          <a:p>
            <a:endParaRPr lang="en-US" baseline="0" dirty="0" smtClean="0"/>
          </a:p>
          <a:p>
            <a:r>
              <a:rPr lang="en-US" baseline="0" dirty="0" smtClean="0"/>
              <a:t>You will receive an email which will provide a direct link to the site where you can begin the enrollment process.</a:t>
            </a:r>
            <a:endParaRPr lang="en-US" dirty="0"/>
          </a:p>
        </p:txBody>
      </p:sp>
      <p:sp>
        <p:nvSpPr>
          <p:cNvPr id="4" name="Slide Number Placeholder 3"/>
          <p:cNvSpPr>
            <a:spLocks noGrp="1"/>
          </p:cNvSpPr>
          <p:nvPr>
            <p:ph type="sldNum" sz="quarter" idx="10"/>
          </p:nvPr>
        </p:nvSpPr>
        <p:spPr/>
        <p:txBody>
          <a:bodyPr/>
          <a:lstStyle/>
          <a:p>
            <a:fld id="{F80A6ED6-5A3E-4783-B131-6E7A119D69F0}" type="slidenum">
              <a:rPr lang="de-AT" smtClean="0"/>
              <a:t>18</a:t>
            </a:fld>
            <a:endParaRPr lang="de-AT"/>
          </a:p>
        </p:txBody>
      </p:sp>
    </p:spTree>
    <p:extLst>
      <p:ext uri="{BB962C8B-B14F-4D97-AF65-F5344CB8AC3E}">
        <p14:creationId xmlns:p14="http://schemas.microsoft.com/office/powerpoint/2010/main" val="37677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Open Enrollment gives you the opportunity to enroll in benefits focused on your health and wellbeing.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Your benefits represent a significant portion of your total compensation. So, we</a:t>
            </a:r>
            <a:r>
              <a:rPr lang="en-US" sz="1200" b="1"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want to ensure that you understand your benefit options so that you can choose the best plans for you.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This presentation will provide an overview of each plan offered this year.  </a:t>
            </a:r>
          </a:p>
          <a:p>
            <a:endParaRPr lang="en-US" altLang="en-US" dirty="0" smtClean="0"/>
          </a:p>
        </p:txBody>
      </p:sp>
      <p:sp>
        <p:nvSpPr>
          <p:cNvPr id="4" name="Slide Number Placeholder 3"/>
          <p:cNvSpPr>
            <a:spLocks noGrp="1"/>
          </p:cNvSpPr>
          <p:nvPr>
            <p:ph type="sldNum" sz="quarter" idx="5"/>
          </p:nvPr>
        </p:nvSpPr>
        <p:spPr/>
        <p:txBody>
          <a:bodyPr/>
          <a:lstStyle/>
          <a:p>
            <a:pPr>
              <a:defRPr/>
            </a:pPr>
            <a:fld id="{63F2A187-FC04-4234-A814-3ECC0DC49B24}" type="slidenum">
              <a:rPr lang="en-US" smtClean="0"/>
              <a:pPr>
                <a:defRPr/>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3738"/>
            <a:ext cx="4848225" cy="3463925"/>
          </a:xfrm>
        </p:spPr>
      </p:sp>
      <p:sp>
        <p:nvSpPr>
          <p:cNvPr id="3" name="Notes Placeholder 2"/>
          <p:cNvSpPr>
            <a:spLocks noGrp="1"/>
          </p:cNvSpPr>
          <p:nvPr>
            <p:ph type="body" idx="1"/>
          </p:nvPr>
        </p:nvSpPr>
        <p:spPr/>
        <p:txBody>
          <a:bodyPr/>
          <a:lstStyle/>
          <a:p>
            <a:r>
              <a:rPr lang="en-US" dirty="0" smtClean="0"/>
              <a:t>Once you are on the site, you will be asked to create a username</a:t>
            </a:r>
            <a:r>
              <a:rPr lang="en-US" baseline="0" dirty="0" smtClean="0"/>
              <a:t> and password.  Please make sure your password is something you will remember but keep it private – this site will contain confidential employee information.</a:t>
            </a:r>
            <a:endParaRPr lang="en-US" dirty="0"/>
          </a:p>
        </p:txBody>
      </p:sp>
      <p:sp>
        <p:nvSpPr>
          <p:cNvPr id="4" name="Slide Number Placeholder 3"/>
          <p:cNvSpPr>
            <a:spLocks noGrp="1"/>
          </p:cNvSpPr>
          <p:nvPr>
            <p:ph type="sldNum" sz="quarter" idx="10"/>
          </p:nvPr>
        </p:nvSpPr>
        <p:spPr/>
        <p:txBody>
          <a:bodyPr/>
          <a:lstStyle/>
          <a:p>
            <a:fld id="{F80A6ED6-5A3E-4783-B131-6E7A119D69F0}" type="slidenum">
              <a:rPr lang="de-AT" smtClean="0"/>
              <a:t>19</a:t>
            </a:fld>
            <a:endParaRPr lang="de-AT"/>
          </a:p>
        </p:txBody>
      </p:sp>
    </p:spTree>
    <p:extLst>
      <p:ext uri="{BB962C8B-B14F-4D97-AF65-F5344CB8AC3E}">
        <p14:creationId xmlns:p14="http://schemas.microsoft.com/office/powerpoint/2010/main" val="3907989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3738"/>
            <a:ext cx="4848225" cy="3463925"/>
          </a:xfrm>
        </p:spPr>
      </p:sp>
      <p:sp>
        <p:nvSpPr>
          <p:cNvPr id="3" name="Notes Placeholder 2"/>
          <p:cNvSpPr>
            <a:spLocks noGrp="1"/>
          </p:cNvSpPr>
          <p:nvPr>
            <p:ph type="body" idx="1"/>
          </p:nvPr>
        </p:nvSpPr>
        <p:spPr/>
        <p:txBody>
          <a:bodyPr/>
          <a:lstStyle/>
          <a:p>
            <a:r>
              <a:rPr lang="en-US" altLang="en-US" dirty="0"/>
              <a:t>Once you have created your login, you will be taken through a wizard that will help navigate you through the enrollment process.  </a:t>
            </a:r>
          </a:p>
          <a:p>
            <a:r>
              <a:rPr lang="en-US" altLang="en-US" dirty="0"/>
              <a:t> </a:t>
            </a:r>
          </a:p>
          <a:p>
            <a:r>
              <a:rPr lang="en-US" altLang="en-US" dirty="0"/>
              <a:t>You will notice a welcome greeting and a “Start Enrollment” icon as pictured below.  </a:t>
            </a:r>
          </a:p>
          <a:p>
            <a:endParaRPr lang="en-US" altLang="en-US" dirty="0"/>
          </a:p>
          <a:p>
            <a:r>
              <a:rPr lang="en-US" altLang="en-US" dirty="0"/>
              <a:t>Complete any missing data on that screen, such as your address, and click save and continue.</a:t>
            </a:r>
          </a:p>
        </p:txBody>
      </p:sp>
      <p:sp>
        <p:nvSpPr>
          <p:cNvPr id="4" name="Slide Number Placeholder 3"/>
          <p:cNvSpPr>
            <a:spLocks noGrp="1"/>
          </p:cNvSpPr>
          <p:nvPr>
            <p:ph type="sldNum" sz="quarter" idx="10"/>
          </p:nvPr>
        </p:nvSpPr>
        <p:spPr/>
        <p:txBody>
          <a:bodyPr/>
          <a:lstStyle/>
          <a:p>
            <a:fld id="{F80A6ED6-5A3E-4783-B131-6E7A119D69F0}" type="slidenum">
              <a:rPr lang="de-AT" smtClean="0"/>
              <a:t>20</a:t>
            </a:fld>
            <a:endParaRPr lang="de-AT"/>
          </a:p>
        </p:txBody>
      </p:sp>
    </p:spTree>
    <p:extLst>
      <p:ext uri="{BB962C8B-B14F-4D97-AF65-F5344CB8AC3E}">
        <p14:creationId xmlns:p14="http://schemas.microsoft.com/office/powerpoint/2010/main" val="1718373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3738"/>
            <a:ext cx="4848225" cy="3463925"/>
          </a:xfrm>
        </p:spPr>
      </p:sp>
      <p:sp>
        <p:nvSpPr>
          <p:cNvPr id="3" name="Notes Placeholder 2"/>
          <p:cNvSpPr>
            <a:spLocks noGrp="1"/>
          </p:cNvSpPr>
          <p:nvPr>
            <p:ph type="body" idx="1"/>
          </p:nvPr>
        </p:nvSpPr>
        <p:spPr/>
        <p:txBody>
          <a:bodyPr/>
          <a:lstStyle/>
          <a:p>
            <a:pPr algn="l" eaLnBrk="1" hangingPunct="1">
              <a:spcBef>
                <a:spcPct val="0"/>
              </a:spcBef>
              <a:buFontTx/>
              <a:buNone/>
            </a:pPr>
            <a:r>
              <a:rPr lang="en-US" altLang="en-US" dirty="0">
                <a:ea typeface="Calibri" pitchFamily="34" charset="0"/>
                <a:cs typeface="Times New Roman" pitchFamily="18" charset="0"/>
              </a:rPr>
              <a:t>After adding any dependents, you will now go through the enrollment process. Simply make your plan selection for each benefit:  </a:t>
            </a:r>
          </a:p>
          <a:p>
            <a:pPr algn="l" eaLnBrk="1" hangingPunct="1">
              <a:spcBef>
                <a:spcPct val="0"/>
              </a:spcBef>
              <a:buFontTx/>
              <a:buNone/>
            </a:pPr>
            <a:r>
              <a:rPr lang="en-US" altLang="en-US" dirty="0">
                <a:ea typeface="Calibri" pitchFamily="34" charset="0"/>
                <a:cs typeface="Times New Roman" pitchFamily="18" charset="0"/>
              </a:rPr>
              <a:t> </a:t>
            </a:r>
          </a:p>
          <a:p>
            <a:pPr algn="l" eaLnBrk="1" hangingPunct="1">
              <a:spcBef>
                <a:spcPct val="0"/>
              </a:spcBef>
              <a:buFontTx/>
              <a:buNone/>
            </a:pPr>
            <a:r>
              <a:rPr lang="en-US" altLang="en-US" dirty="0">
                <a:ea typeface="Calibri" pitchFamily="34" charset="0"/>
                <a:cs typeface="Times New Roman" pitchFamily="18" charset="0"/>
              </a:rPr>
              <a:t>Who am I enrolling?  </a:t>
            </a:r>
            <a:r>
              <a:rPr lang="en-US" altLang="en-US" i="1" dirty="0">
                <a:solidFill>
                  <a:srgbClr val="FF0000"/>
                </a:solidFill>
                <a:ea typeface="Calibri" pitchFamily="34" charset="0"/>
                <a:cs typeface="Times New Roman" pitchFamily="18" charset="0"/>
              </a:rPr>
              <a:t>You will need to select your dependents on each line of coverage you are enrolling them.</a:t>
            </a:r>
            <a:endParaRPr lang="en-US" altLang="en-US" dirty="0">
              <a:ea typeface="Calibri" pitchFamily="34" charset="0"/>
              <a:cs typeface="Times New Roman" pitchFamily="18" charset="0"/>
            </a:endParaRPr>
          </a:p>
          <a:p>
            <a:pPr algn="l" eaLnBrk="1" hangingPunct="1">
              <a:spcBef>
                <a:spcPct val="0"/>
              </a:spcBef>
              <a:buFontTx/>
              <a:buNone/>
            </a:pPr>
            <a:r>
              <a:rPr lang="en-US" altLang="en-US" dirty="0">
                <a:ea typeface="Calibri" pitchFamily="34" charset="0"/>
                <a:cs typeface="Times New Roman" pitchFamily="18" charset="0"/>
              </a:rPr>
              <a:t> </a:t>
            </a:r>
          </a:p>
          <a:p>
            <a:pPr algn="l" eaLnBrk="1" hangingPunct="1">
              <a:spcBef>
                <a:spcPct val="0"/>
              </a:spcBef>
              <a:buFontTx/>
              <a:buNone/>
            </a:pPr>
            <a:r>
              <a:rPr lang="en-US" altLang="en-US" dirty="0">
                <a:ea typeface="Calibri" pitchFamily="34" charset="0"/>
                <a:cs typeface="Times New Roman" pitchFamily="18" charset="0"/>
              </a:rPr>
              <a:t>Which plan do I want (if you have more than one to chose from).</a:t>
            </a:r>
          </a:p>
          <a:p>
            <a:pPr algn="l" eaLnBrk="1" hangingPunct="1">
              <a:spcBef>
                <a:spcPct val="0"/>
              </a:spcBef>
              <a:buFontTx/>
              <a:buNone/>
            </a:pPr>
            <a:r>
              <a:rPr lang="en-US" altLang="en-US" dirty="0">
                <a:ea typeface="Calibri" pitchFamily="34" charset="0"/>
                <a:cs typeface="Times New Roman" pitchFamily="18" charset="0"/>
              </a:rPr>
              <a:t> </a:t>
            </a:r>
          </a:p>
          <a:p>
            <a:pPr algn="l" eaLnBrk="1" hangingPunct="1">
              <a:spcBef>
                <a:spcPct val="0"/>
              </a:spcBef>
              <a:buFontTx/>
              <a:buNone/>
            </a:pPr>
            <a:r>
              <a:rPr lang="en-US" altLang="en-US" dirty="0">
                <a:ea typeface="Calibri" pitchFamily="34" charset="0"/>
                <a:cs typeface="Times New Roman" pitchFamily="18" charset="0"/>
              </a:rPr>
              <a:t>You can also click on the “compare” icon to show the plan(s) and cost for all tier levels…</a:t>
            </a:r>
          </a:p>
          <a:p>
            <a:pPr algn="l" eaLnBrk="1" hangingPunct="1">
              <a:spcBef>
                <a:spcPct val="0"/>
              </a:spcBef>
              <a:buFontTx/>
              <a:buNone/>
            </a:pPr>
            <a:r>
              <a:rPr lang="en-US" altLang="en-US" dirty="0">
                <a:ea typeface="Calibri" pitchFamily="34" charset="0"/>
                <a:cs typeface="Times New Roman" pitchFamily="18" charset="0"/>
              </a:rPr>
              <a:t>And the “details” icon to provide a brief benefit overview.</a:t>
            </a:r>
          </a:p>
          <a:p>
            <a:pPr algn="l" eaLnBrk="1" hangingPunct="1">
              <a:spcBef>
                <a:spcPct val="0"/>
              </a:spcBef>
              <a:buFontTx/>
              <a:buNone/>
            </a:pPr>
            <a:r>
              <a:rPr lang="en-US" altLang="en-US" dirty="0">
                <a:ea typeface="Calibri" pitchFamily="34" charset="0"/>
                <a:cs typeface="Times New Roman" pitchFamily="18" charset="0"/>
              </a:rPr>
              <a:t> </a:t>
            </a:r>
          </a:p>
          <a:p>
            <a:pPr algn="l" eaLnBrk="1" hangingPunct="1">
              <a:spcBef>
                <a:spcPct val="0"/>
              </a:spcBef>
              <a:buFontTx/>
              <a:buNone/>
            </a:pPr>
            <a:r>
              <a:rPr lang="en-US" altLang="en-US" dirty="0">
                <a:ea typeface="Calibri" pitchFamily="34" charset="0"/>
                <a:cs typeface="Times New Roman" pitchFamily="18" charset="0"/>
              </a:rPr>
              <a:t>Click on the “Select” button which will elect your option”.  Then “Save &amp; Continue” to go to the next benefit available.</a:t>
            </a:r>
          </a:p>
          <a:p>
            <a:pPr algn="l" eaLnBrk="1" hangingPunct="1">
              <a:spcBef>
                <a:spcPct val="0"/>
              </a:spcBef>
              <a:buFontTx/>
              <a:buNone/>
            </a:pPr>
            <a:r>
              <a:rPr lang="en-US" altLang="en-US" dirty="0">
                <a:ea typeface="Calibri" pitchFamily="34" charset="0"/>
                <a:cs typeface="Times New Roman" pitchFamily="18" charset="0"/>
              </a:rPr>
              <a:t> </a:t>
            </a:r>
          </a:p>
          <a:p>
            <a:pPr algn="l" eaLnBrk="1" hangingPunct="1">
              <a:spcBef>
                <a:spcPct val="0"/>
              </a:spcBef>
              <a:buFontTx/>
              <a:buNone/>
            </a:pPr>
            <a:r>
              <a:rPr lang="en-US" altLang="en-US" dirty="0">
                <a:ea typeface="Calibri" pitchFamily="34" charset="0"/>
                <a:cs typeface="Times New Roman" pitchFamily="18" charset="0"/>
              </a:rPr>
              <a:t>If you are not taking benefits, click “Don’t want this benefit”.  It will ask you to provide a reason why you are not electing coverage.</a:t>
            </a:r>
          </a:p>
        </p:txBody>
      </p:sp>
      <p:sp>
        <p:nvSpPr>
          <p:cNvPr id="4" name="Slide Number Placeholder 3"/>
          <p:cNvSpPr>
            <a:spLocks noGrp="1"/>
          </p:cNvSpPr>
          <p:nvPr>
            <p:ph type="sldNum" sz="quarter" idx="10"/>
          </p:nvPr>
        </p:nvSpPr>
        <p:spPr/>
        <p:txBody>
          <a:bodyPr/>
          <a:lstStyle/>
          <a:p>
            <a:fld id="{F80A6ED6-5A3E-4783-B131-6E7A119D69F0}" type="slidenum">
              <a:rPr lang="de-AT" smtClean="0"/>
              <a:t>21</a:t>
            </a:fld>
            <a:endParaRPr lang="de-AT"/>
          </a:p>
        </p:txBody>
      </p:sp>
    </p:spTree>
    <p:extLst>
      <p:ext uri="{BB962C8B-B14F-4D97-AF65-F5344CB8AC3E}">
        <p14:creationId xmlns:p14="http://schemas.microsoft.com/office/powerpoint/2010/main" val="1385382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93738"/>
            <a:ext cx="4848225" cy="3463925"/>
          </a:xfrm>
        </p:spPr>
      </p:sp>
      <p:sp>
        <p:nvSpPr>
          <p:cNvPr id="3" name="Notes Placeholder 2"/>
          <p:cNvSpPr>
            <a:spLocks noGrp="1"/>
          </p:cNvSpPr>
          <p:nvPr>
            <p:ph type="body" idx="1"/>
          </p:nvPr>
        </p:nvSpPr>
        <p:spPr/>
        <p:txBody>
          <a:bodyPr/>
          <a:lstStyle/>
          <a:p>
            <a:r>
              <a:rPr lang="en-US" dirty="0"/>
              <a:t>You can follow the progress bar located on the right if you need to go back to any benefit.  If you miss any elections or do not complete a section, when you get to the end, it will reflect “Enrollment Not Complete!” banner and highlight the benefit line you missed.  Please click on the benefit, make your election, and then click “Enrollment Summary” to complete your enrollment process.  If you do not click “Agree” at the end of the process, your benefits will not update.  Please make sure you click agree when you are finished so we can get you enrolled!</a:t>
            </a:r>
          </a:p>
        </p:txBody>
      </p:sp>
      <p:sp>
        <p:nvSpPr>
          <p:cNvPr id="4" name="Slide Number Placeholder 3"/>
          <p:cNvSpPr>
            <a:spLocks noGrp="1"/>
          </p:cNvSpPr>
          <p:nvPr>
            <p:ph type="sldNum" sz="quarter" idx="10"/>
          </p:nvPr>
        </p:nvSpPr>
        <p:spPr/>
        <p:txBody>
          <a:bodyPr/>
          <a:lstStyle/>
          <a:p>
            <a:fld id="{F80A6ED6-5A3E-4783-B131-6E7A119D69F0}" type="slidenum">
              <a:rPr lang="de-AT" smtClean="0"/>
              <a:t>22</a:t>
            </a:fld>
            <a:endParaRPr lang="de-AT"/>
          </a:p>
        </p:txBody>
      </p:sp>
    </p:spTree>
    <p:extLst>
      <p:ext uri="{BB962C8B-B14F-4D97-AF65-F5344CB8AC3E}">
        <p14:creationId xmlns:p14="http://schemas.microsoft.com/office/powerpoint/2010/main" val="375279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Thank you for watching this presentation. Please make sure to turn in all of your decisions by the end of Open Enrollment to ensure you are enrolled in the plans that you want.</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Please contact us with any questions you have. You can also find additional detail in your benefit guide. </a:t>
            </a:r>
            <a:endParaRPr lang="en-US" altLang="en-US" dirty="0" smtClean="0"/>
          </a:p>
        </p:txBody>
      </p:sp>
      <p:sp>
        <p:nvSpPr>
          <p:cNvPr id="4" name="Slide Number Placeholder 3"/>
          <p:cNvSpPr>
            <a:spLocks noGrp="1"/>
          </p:cNvSpPr>
          <p:nvPr>
            <p:ph type="sldNum" sz="quarter" idx="5"/>
          </p:nvPr>
        </p:nvSpPr>
        <p:spPr/>
        <p:txBody>
          <a:bodyPr/>
          <a:lstStyle/>
          <a:p>
            <a:pPr>
              <a:defRPr/>
            </a:pPr>
            <a:fld id="{77C7F389-3841-4EC4-8F44-95884C40523A}" type="slidenum">
              <a:rPr lang="en-US" smtClean="0"/>
              <a:pPr>
                <a:defRPr/>
              </a:pPr>
              <a:t>23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Thank you for being part of our team. </a:t>
            </a:r>
            <a:r>
              <a:rPr lang="en-US" sz="1200" kern="1200" smtClean="0">
                <a:solidFill>
                  <a:schemeClr val="tx1"/>
                </a:solidFill>
                <a:effectLst/>
                <a:latin typeface="Arial" charset="0"/>
                <a:ea typeface="+mn-ea"/>
                <a:cs typeface="+mn-cs"/>
              </a:rPr>
              <a:t>We know that our employees are our greatest asset and we are proud to offer a benefit program to support and protect the health and wellbeing of you and your family. </a:t>
            </a:r>
            <a:endParaRPr lang="en-US" dirty="0"/>
          </a:p>
        </p:txBody>
      </p:sp>
      <p:sp>
        <p:nvSpPr>
          <p:cNvPr id="4" name="Slide Number Placeholder 3"/>
          <p:cNvSpPr>
            <a:spLocks noGrp="1"/>
          </p:cNvSpPr>
          <p:nvPr>
            <p:ph type="sldNum" sz="quarter" idx="10"/>
          </p:nvPr>
        </p:nvSpPr>
        <p:spPr/>
        <p:txBody>
          <a:bodyPr/>
          <a:lstStyle/>
          <a:p>
            <a:pPr>
              <a:defRPr/>
            </a:pPr>
            <a:fld id="{7942C7EC-5E4A-4B4F-9A03-79BAAA51E0B9}" type="slidenum">
              <a:rPr lang="en-US" smtClean="0"/>
              <a:pPr>
                <a:defRPr/>
              </a:pPr>
              <a:t>24</a:t>
            </a:fld>
            <a:endParaRPr lang="en-US"/>
          </a:p>
        </p:txBody>
      </p:sp>
    </p:spTree>
    <p:extLst>
      <p:ext uri="{BB962C8B-B14F-4D97-AF65-F5344CB8AC3E}">
        <p14:creationId xmlns:p14="http://schemas.microsoft.com/office/powerpoint/2010/main" val="62571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indent="0" eaLnBrk="1" hangingPunct="1">
              <a:spcBef>
                <a:spcPts val="1200"/>
              </a:spcBef>
              <a:buClr>
                <a:srgbClr val="84AA33"/>
              </a:buClr>
              <a:buFont typeface="Wingdings" pitchFamily="2" charset="2"/>
              <a:buNone/>
            </a:pPr>
            <a:r>
              <a:rPr lang="en-US" altLang="en-US" dirty="0" smtClean="0">
                <a:solidFill>
                  <a:schemeClr val="tx1"/>
                </a:solidFill>
              </a:rPr>
              <a:t>If you are a full-time employee, you are eligible to enroll in the benefits described in this presentation. </a:t>
            </a:r>
          </a:p>
          <a:p>
            <a:pPr marL="0" lvl="1" indent="0" eaLnBrk="1" hangingPunct="1">
              <a:spcBef>
                <a:spcPts val="1200"/>
              </a:spcBef>
              <a:buClr>
                <a:srgbClr val="84AA33"/>
              </a:buClr>
              <a:buFont typeface="Wingdings" pitchFamily="2" charset="2"/>
              <a:buNone/>
            </a:pPr>
            <a:endParaRPr lang="en-US" altLang="en-US" dirty="0" smtClean="0">
              <a:solidFill>
                <a:schemeClr val="tx1"/>
              </a:solidFill>
            </a:endParaRPr>
          </a:p>
          <a:p>
            <a:pPr marL="0" lvl="1" indent="0" eaLnBrk="1" hangingPunct="1">
              <a:spcBef>
                <a:spcPts val="1200"/>
              </a:spcBef>
              <a:buClr>
                <a:srgbClr val="84AA33"/>
              </a:buClr>
              <a:buFont typeface="Wingdings" pitchFamily="2" charset="2"/>
              <a:buNone/>
            </a:pPr>
            <a:r>
              <a:rPr lang="en-US" altLang="en-US" dirty="0" smtClean="0">
                <a:solidFill>
                  <a:schemeClr val="tx1"/>
                </a:solidFill>
              </a:rPr>
              <a:t>You will also have</a:t>
            </a:r>
            <a:r>
              <a:rPr lang="en-US" altLang="en-US" baseline="0" dirty="0" smtClean="0">
                <a:solidFill>
                  <a:schemeClr val="tx1"/>
                </a:solidFill>
              </a:rPr>
              <a:t> the option of enrolling your dependents for certain plans.  Remember you will need your dependent’s date of birth and social security number on hand to enroll them.</a:t>
            </a:r>
            <a:endParaRPr lang="en-US" altLang="en-US" dirty="0" smtClean="0">
              <a:solidFill>
                <a:schemeClr val="tx1"/>
              </a:solidFill>
            </a:endParaRPr>
          </a:p>
        </p:txBody>
      </p:sp>
      <p:sp>
        <p:nvSpPr>
          <p:cNvPr id="4" name="Slide Number Placeholder 3"/>
          <p:cNvSpPr>
            <a:spLocks noGrp="1"/>
          </p:cNvSpPr>
          <p:nvPr>
            <p:ph type="sldNum" sz="quarter" idx="5"/>
          </p:nvPr>
        </p:nvSpPr>
        <p:spPr/>
        <p:txBody>
          <a:bodyPr/>
          <a:lstStyle/>
          <a:p>
            <a:pPr>
              <a:defRPr/>
            </a:pPr>
            <a:fld id="{51E87BFC-5733-4C7F-8660-E5C5201B4243}" type="slidenum">
              <a:rPr lang="en-US" smtClean="0"/>
              <a:pPr>
                <a:defRPr/>
              </a:pPr>
              <a:t>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During Open Enrollment, we recommend reviewing your current benefit elections, verifying and updating your personal information as needed, and making your benefit elections for the coming plan year.</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Once you have reviewed and decided on the benefits that are the best fit for you and your dependents, you will need to submit your elections by the last day of Open Enrollment.</a:t>
            </a:r>
            <a:endParaRPr lang="en-US" altLang="en-US" dirty="0" smtClean="0"/>
          </a:p>
        </p:txBody>
      </p:sp>
      <p:sp>
        <p:nvSpPr>
          <p:cNvPr id="4" name="Slide Number Placeholder 3"/>
          <p:cNvSpPr>
            <a:spLocks noGrp="1"/>
          </p:cNvSpPr>
          <p:nvPr>
            <p:ph type="sldNum" sz="quarter" idx="5"/>
          </p:nvPr>
        </p:nvSpPr>
        <p:spPr/>
        <p:txBody>
          <a:bodyPr/>
          <a:lstStyle/>
          <a:p>
            <a:pPr>
              <a:defRPr/>
            </a:pPr>
            <a:fld id="{076DAC53-D266-4D37-9B6F-5671FCCE25B9}" type="slidenum">
              <a:rPr lang="en-US" smtClean="0"/>
              <a:pPr>
                <a:defRPr/>
              </a:pPr>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Changes to your</a:t>
            </a:r>
            <a:r>
              <a:rPr lang="en-US" altLang="en-US" baseline="0" dirty="0" smtClean="0"/>
              <a:t> </a:t>
            </a:r>
            <a:r>
              <a:rPr lang="en-US" altLang="en-US" dirty="0" smtClean="0"/>
              <a:t>benefit elections</a:t>
            </a:r>
            <a:r>
              <a:rPr lang="en-US" altLang="en-US" baseline="0" dirty="0" smtClean="0"/>
              <a:t> can only be made during the Open Enrollment period u</a:t>
            </a:r>
            <a:r>
              <a:rPr lang="en-US" altLang="en-US" dirty="0" smtClean="0"/>
              <a:t>nless you have a qualified change in status. </a:t>
            </a:r>
          </a:p>
          <a:p>
            <a:endParaRPr lang="en-US" alt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 list of qualified changes is</a:t>
            </a:r>
            <a:r>
              <a:rPr lang="en-US" altLang="en-US" baseline="0" dirty="0" smtClean="0"/>
              <a:t> shown here. You can update your benefits outside of open enrollment only if you experience one of these life events. </a:t>
            </a:r>
            <a:r>
              <a:rPr lang="en-US" altLang="en-US" sz="2000" dirty="0" smtClean="0">
                <a:solidFill>
                  <a:srgbClr val="002C77"/>
                </a:solidFill>
              </a:rPr>
              <a:t>Please note you only have 30 days from the date of the qualifying life event to make plan changes. </a:t>
            </a:r>
            <a:endParaRPr lang="en-US" altLang="en-US" dirty="0" smtClean="0"/>
          </a:p>
        </p:txBody>
      </p:sp>
      <p:sp>
        <p:nvSpPr>
          <p:cNvPr id="4" name="Slide Number Placeholder 3"/>
          <p:cNvSpPr>
            <a:spLocks noGrp="1"/>
          </p:cNvSpPr>
          <p:nvPr>
            <p:ph type="sldNum" sz="quarter" idx="5"/>
          </p:nvPr>
        </p:nvSpPr>
        <p:spPr/>
        <p:txBody>
          <a:bodyPr/>
          <a:lstStyle/>
          <a:p>
            <a:pPr>
              <a:defRPr/>
            </a:pPr>
            <a:fld id="{7C513615-5F95-464C-B413-2AE2866A8297}" type="slidenum">
              <a:rPr lang="en-US" smtClean="0"/>
              <a:pPr>
                <a:defRPr/>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A7E41F6-B6A8-409A-8C62-46AFACCFCB47}" type="slidenum">
              <a:rPr lang="en-US" altLang="en-US" smtClean="0">
                <a:ea typeface="MS PGothic" pitchFamily="34" charset="-128"/>
              </a:rPr>
              <a:pPr algn="r" eaLnBrk="1" hangingPunct="1">
                <a:spcBef>
                  <a:spcPct val="0"/>
                </a:spcBef>
              </a:pPr>
              <a:t>5</a:t>
            </a:fld>
            <a:endParaRPr lang="en-US" altLang="en-US" smtClean="0">
              <a:ea typeface="MS PGothic" pitchFamily="34"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Read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Here is an overview of the in-network medical benefits.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Your medical plan will provide coverage for preventive care, management of a chronic health issue and in an urgent or emergency health event. Please note that preventive care services are covered 100% by your plan.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If you satisfy your plan’s Out of pocket maximum during the plan year, your medical plan will cover all charges at 100% for the rest of the plan year.  Deductibles and copays for office visits and prescriptions apply to the out of pocket maximum.</a:t>
            </a:r>
            <a:endParaRPr lang="en-US" altLang="en-US" dirty="0" smtClean="0"/>
          </a:p>
        </p:txBody>
      </p:sp>
      <p:sp>
        <p:nvSpPr>
          <p:cNvPr id="4" name="Slide Number Placeholder 3"/>
          <p:cNvSpPr>
            <a:spLocks noGrp="1"/>
          </p:cNvSpPr>
          <p:nvPr>
            <p:ph type="sldNum" sz="quarter" idx="5"/>
          </p:nvPr>
        </p:nvSpPr>
        <p:spPr/>
        <p:txBody>
          <a:bodyPr/>
          <a:lstStyle/>
          <a:p>
            <a:pPr>
              <a:defRPr/>
            </a:pPr>
            <a:fld id="{93087B00-8173-4785-BCA1-8D203ADEC414}" type="slidenum">
              <a:rPr lang="en-US" smtClean="0"/>
              <a:pPr>
                <a:defRPr/>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As part of your medical plan, you have access to </a:t>
            </a:r>
            <a:r>
              <a:rPr lang="en-US" sz="1200" kern="1200" dirty="0" err="1" smtClean="0">
                <a:solidFill>
                  <a:schemeClr val="tx1"/>
                </a:solidFill>
                <a:effectLst/>
                <a:latin typeface="Arial" charset="0"/>
                <a:ea typeface="+mn-ea"/>
                <a:cs typeface="+mn-cs"/>
              </a:rPr>
              <a:t>teladoc</a:t>
            </a:r>
            <a:r>
              <a:rPr lang="en-US" sz="1200" kern="1200" dirty="0" smtClean="0">
                <a:solidFill>
                  <a:schemeClr val="tx1"/>
                </a:solidFill>
                <a:effectLst/>
                <a:latin typeface="Arial" charset="0"/>
                <a:ea typeface="+mn-ea"/>
                <a:cs typeface="+mn-cs"/>
              </a:rPr>
              <a:t> services. Doctors are available 24/7 to help with a wide variety of conditions like a sore throat, allergies, or stomachache. </a:t>
            </a:r>
            <a:r>
              <a:rPr lang="en-US" sz="1200" kern="1200" dirty="0" err="1" smtClean="0">
                <a:solidFill>
                  <a:schemeClr val="tx1"/>
                </a:solidFill>
                <a:effectLst/>
                <a:latin typeface="Arial" charset="0"/>
                <a:ea typeface="+mn-ea"/>
                <a:cs typeface="+mn-cs"/>
              </a:rPr>
              <a:t>Teladoc</a:t>
            </a:r>
            <a:r>
              <a:rPr lang="en-US" sz="1200" kern="1200" dirty="0" smtClean="0">
                <a:solidFill>
                  <a:schemeClr val="tx1"/>
                </a:solidFill>
                <a:effectLst/>
                <a:latin typeface="Arial" charset="0"/>
                <a:ea typeface="+mn-ea"/>
                <a:cs typeface="+mn-cs"/>
              </a:rPr>
              <a:t> is a great option for non-emergent health issues helping you save time and money.</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Learn more when you register online. </a:t>
            </a:r>
            <a:endParaRPr lang="en-US" dirty="0"/>
          </a:p>
        </p:txBody>
      </p:sp>
      <p:sp>
        <p:nvSpPr>
          <p:cNvPr id="4" name="Slide Number Placeholder 3"/>
          <p:cNvSpPr>
            <a:spLocks noGrp="1"/>
          </p:cNvSpPr>
          <p:nvPr>
            <p:ph type="sldNum" sz="quarter" idx="10"/>
          </p:nvPr>
        </p:nvSpPr>
        <p:spPr/>
        <p:txBody>
          <a:bodyPr/>
          <a:lstStyle/>
          <a:p>
            <a:pPr>
              <a:defRPr/>
            </a:pPr>
            <a:fld id="{7942C7EC-5E4A-4B4F-9A03-79BAAA51E0B9}" type="slidenum">
              <a:rPr lang="en-US" smtClean="0"/>
              <a:pPr>
                <a:defRPr/>
              </a:pPr>
              <a:t>7</a:t>
            </a:fld>
            <a:endParaRPr lang="en-US"/>
          </a:p>
        </p:txBody>
      </p:sp>
    </p:spTree>
    <p:extLst>
      <p:ext uri="{BB962C8B-B14F-4D97-AF65-F5344CB8AC3E}">
        <p14:creationId xmlns:p14="http://schemas.microsoft.com/office/powerpoint/2010/main" val="3558077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As part of your medical plan, you have access to </a:t>
            </a:r>
            <a:r>
              <a:rPr lang="en-US" sz="1200" kern="1200" dirty="0" err="1" smtClean="0">
                <a:solidFill>
                  <a:schemeClr val="tx1"/>
                </a:solidFill>
                <a:effectLst/>
                <a:latin typeface="Arial" charset="0"/>
                <a:ea typeface="+mn-ea"/>
                <a:cs typeface="+mn-cs"/>
              </a:rPr>
              <a:t>teladoc</a:t>
            </a:r>
            <a:r>
              <a:rPr lang="en-US" sz="1200" kern="1200" dirty="0" smtClean="0">
                <a:solidFill>
                  <a:schemeClr val="tx1"/>
                </a:solidFill>
                <a:effectLst/>
                <a:latin typeface="Arial" charset="0"/>
                <a:ea typeface="+mn-ea"/>
                <a:cs typeface="+mn-cs"/>
              </a:rPr>
              <a:t> services. Doctors are available 24/7 to help with a wide variety of conditions like a sore throat, allergies, or stomachache. </a:t>
            </a:r>
            <a:r>
              <a:rPr lang="en-US" sz="1200" kern="1200" dirty="0" err="1" smtClean="0">
                <a:solidFill>
                  <a:schemeClr val="tx1"/>
                </a:solidFill>
                <a:effectLst/>
                <a:latin typeface="Arial" charset="0"/>
                <a:ea typeface="+mn-ea"/>
                <a:cs typeface="+mn-cs"/>
              </a:rPr>
              <a:t>Teladoc</a:t>
            </a:r>
            <a:r>
              <a:rPr lang="en-US" sz="1200" kern="1200" dirty="0" smtClean="0">
                <a:solidFill>
                  <a:schemeClr val="tx1"/>
                </a:solidFill>
                <a:effectLst/>
                <a:latin typeface="Arial" charset="0"/>
                <a:ea typeface="+mn-ea"/>
                <a:cs typeface="+mn-cs"/>
              </a:rPr>
              <a:t> is a great option for non-emergent health issues helping you save time and money.</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Learn more when you register online. </a:t>
            </a:r>
            <a:endParaRPr lang="en-US" dirty="0"/>
          </a:p>
        </p:txBody>
      </p:sp>
      <p:sp>
        <p:nvSpPr>
          <p:cNvPr id="4" name="Slide Number Placeholder 3"/>
          <p:cNvSpPr>
            <a:spLocks noGrp="1"/>
          </p:cNvSpPr>
          <p:nvPr>
            <p:ph type="sldNum" sz="quarter" idx="10"/>
          </p:nvPr>
        </p:nvSpPr>
        <p:spPr/>
        <p:txBody>
          <a:bodyPr/>
          <a:lstStyle/>
          <a:p>
            <a:pPr>
              <a:defRPr/>
            </a:pPr>
            <a:fld id="{7942C7EC-5E4A-4B4F-9A03-79BAAA51E0B9}" type="slidenum">
              <a:rPr lang="en-US" smtClean="0"/>
              <a:pPr>
                <a:defRPr/>
              </a:pPr>
              <a:t>8</a:t>
            </a:fld>
            <a:endParaRPr lang="en-US"/>
          </a:p>
        </p:txBody>
      </p:sp>
    </p:spTree>
    <p:extLst>
      <p:ext uri="{BB962C8B-B14F-4D97-AF65-F5344CB8AC3E}">
        <p14:creationId xmlns:p14="http://schemas.microsoft.com/office/powerpoint/2010/main" val="3558077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cNvSpPr>
            <a:spLocks noGrp="1" noChangeArrowheads="1"/>
          </p:cNvSpPr>
          <p:nvPr>
            <p:ph type="title" hasCustomPrompt="1"/>
          </p:nvPr>
        </p:nvSpPr>
        <p:spPr bwMode="gray">
          <a:xfrm>
            <a:off x="455613" y="513213"/>
            <a:ext cx="86868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altLang="en-US" dirty="0" smtClean="0"/>
              <a:t>MASTER SLIDE TITLE STYLE</a:t>
            </a:r>
          </a:p>
        </p:txBody>
      </p:sp>
      <p:sp>
        <p:nvSpPr>
          <p:cNvPr id="11" name="Text Placeholder 10"/>
          <p:cNvSpPr>
            <a:spLocks noGrp="1"/>
          </p:cNvSpPr>
          <p:nvPr>
            <p:ph type="body" sz="quarter" idx="12" hasCustomPrompt="1"/>
          </p:nvPr>
        </p:nvSpPr>
        <p:spPr>
          <a:xfrm>
            <a:off x="466725" y="1285874"/>
            <a:ext cx="8686800" cy="4486275"/>
          </a:xfrm>
        </p:spPr>
        <p:txBody>
          <a:bodyPr/>
          <a:lstStyle>
            <a:lvl1pPr>
              <a:defRPr/>
            </a:lvl1pPr>
            <a:lvl2pPr>
              <a:defRPr sz="18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hidden="1"/>
          <p:cNvSpPr>
            <a:spLocks noGrp="1" noChangeArrowheads="1"/>
          </p:cNvSpPr>
          <p:nvPr>
            <p:ph type="dt" sz="half" idx="13"/>
            <p:custDataLst>
              <p:tags r:id="rId1"/>
            </p:custDataLst>
          </p:nvPr>
        </p:nvSpPr>
        <p:spPr>
          <a:ln/>
        </p:spPr>
        <p:txBody>
          <a:bodyPr/>
          <a:lstStyle>
            <a:lvl1pPr>
              <a:defRPr/>
            </a:lvl1pPr>
          </a:lstStyle>
          <a:p>
            <a:pPr>
              <a:defRPr/>
            </a:pPr>
            <a:fld id="{AA7BA3A2-09C5-4263-84CE-56059F3AF49D}" type="datetime4">
              <a:rPr lang="en-US"/>
              <a:pPr>
                <a:defRPr/>
              </a:pPr>
              <a:t>May 15, 2019</a:t>
            </a:fld>
            <a:endParaRPr lang="en-US"/>
          </a:p>
        </p:txBody>
      </p:sp>
    </p:spTree>
    <p:extLst>
      <p:ext uri="{BB962C8B-B14F-4D97-AF65-F5344CB8AC3E}">
        <p14:creationId xmlns:p14="http://schemas.microsoft.com/office/powerpoint/2010/main" val="1269180272"/>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Content Placeholder 3"/>
          <p:cNvSpPr>
            <a:spLocks noGrp="1"/>
          </p:cNvSpPr>
          <p:nvPr>
            <p:ph idx="1" hasCustomPrompt="1"/>
          </p:nvPr>
        </p:nvSpPr>
        <p:spPr>
          <a:xfrm>
            <a:off x="460438" y="1657350"/>
            <a:ext cx="5697537" cy="4008438"/>
          </a:xfrm>
          <a:prstGeom prst="rect">
            <a:avLst/>
          </a:prstGeom>
        </p:spPr>
        <p:txBody>
          <a:bodyPr/>
          <a:lstStyle>
            <a:lvl1pPr marL="285750" indent="-285750" algn="l">
              <a:lnSpc>
                <a:spcPts val="2600"/>
              </a:lnSpc>
              <a:spcAft>
                <a:spcPts val="0"/>
              </a:spcAft>
              <a:buFont typeface="Arial" panose="020B0604020202020204" pitchFamily="34" charset="0"/>
              <a:buChar char="•"/>
              <a:defRPr kumimoji="0" lang="en-US" sz="2000" b="0" i="0" u="none" strike="noStrike" kern="0" cap="none" spc="0" normalizeH="0" baseline="0" noProof="0">
                <a:ln>
                  <a:noFill/>
                </a:ln>
                <a:solidFill>
                  <a:srgbClr val="002C77"/>
                </a:solidFill>
                <a:effectLst/>
                <a:uLnTx/>
                <a:uFillTx/>
                <a:latin typeface="Arial" panose="020B0604020202020204" pitchFamily="34" charset="0"/>
                <a:cs typeface="Arial" panose="020B0604020202020204" pitchFamily="34" charset="0"/>
              </a:defRPr>
            </a:lvl1pPr>
            <a:lvl2pPr>
              <a:defRPr sz="18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noProof="0" dirty="0" smtClean="0"/>
          </a:p>
        </p:txBody>
      </p:sp>
      <p:sp>
        <p:nvSpPr>
          <p:cNvPr id="12" name="Title 1"/>
          <p:cNvSpPr>
            <a:spLocks noGrp="1"/>
          </p:cNvSpPr>
          <p:nvPr>
            <p:ph type="title" hasCustomPrompt="1"/>
          </p:nvPr>
        </p:nvSpPr>
        <p:spPr>
          <a:xfrm>
            <a:off x="457994" y="511238"/>
            <a:ext cx="8686800" cy="690562"/>
          </a:xfrm>
          <a:prstGeom prst="rect">
            <a:avLst/>
          </a:prstGeom>
        </p:spPr>
        <p:txBody>
          <a:bodyPr/>
          <a:lstStyle/>
          <a:p>
            <a:r>
              <a:rPr lang="en-US" altLang="en-US" dirty="0" smtClean="0"/>
              <a:t>MASTER SLIDE TITLE STYLE</a:t>
            </a:r>
            <a:endParaRPr lang="en-US" dirty="0"/>
          </a:p>
        </p:txBody>
      </p:sp>
    </p:spTree>
    <p:extLst>
      <p:ext uri="{BB962C8B-B14F-4D97-AF65-F5344CB8AC3E}">
        <p14:creationId xmlns:p14="http://schemas.microsoft.com/office/powerpoint/2010/main" val="2372526346"/>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p:cNvSpPr>
            <a:spLocks noGrp="1" noChangeArrowheads="1"/>
          </p:cNvSpPr>
          <p:nvPr>
            <p:ph type="title" hasCustomPrompt="1"/>
          </p:nvPr>
        </p:nvSpPr>
        <p:spPr bwMode="gray">
          <a:xfrm>
            <a:off x="455613" y="513213"/>
            <a:ext cx="86868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smtClean="0"/>
              <a:t>MASTER SLIDE TITLE STYLE</a:t>
            </a:r>
          </a:p>
        </p:txBody>
      </p:sp>
      <p:sp>
        <p:nvSpPr>
          <p:cNvPr id="12" name="Text Placeholder 11"/>
          <p:cNvSpPr>
            <a:spLocks noGrp="1"/>
          </p:cNvSpPr>
          <p:nvPr>
            <p:ph type="body" sz="quarter" idx="12" hasCustomPrompt="1"/>
          </p:nvPr>
        </p:nvSpPr>
        <p:spPr>
          <a:xfrm>
            <a:off x="457200" y="1276350"/>
            <a:ext cx="8686800" cy="4733925"/>
          </a:xfrm>
        </p:spPr>
        <p:txBody>
          <a:bodyPr/>
          <a:lstStyle>
            <a:lvl1pPr>
              <a:defRPr/>
            </a:lvl1pPr>
            <a:lvl2pPr>
              <a:defRPr sz="18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51588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ltLang="en-US" dirty="0" smtClean="0"/>
              <a:t>MASTER SLIDE TITLE STYLE</a:t>
            </a:r>
            <a:endParaRPr lang="en-US" dirty="0"/>
          </a:p>
        </p:txBody>
      </p:sp>
      <p:sp>
        <p:nvSpPr>
          <p:cNvPr id="20" name="Text Placeholder 11"/>
          <p:cNvSpPr>
            <a:spLocks noGrp="1"/>
          </p:cNvSpPr>
          <p:nvPr>
            <p:ph type="body" sz="quarter" idx="12" hasCustomPrompt="1"/>
          </p:nvPr>
        </p:nvSpPr>
        <p:spPr>
          <a:xfrm>
            <a:off x="457200" y="1276350"/>
            <a:ext cx="8686800" cy="4733925"/>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19314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itle"/>
          <p:cNvSpPr>
            <a:spLocks noGrp="1" noChangeArrowheads="1"/>
          </p:cNvSpPr>
          <p:nvPr>
            <p:ph type="title" hasCustomPrompt="1"/>
          </p:nvPr>
        </p:nvSpPr>
        <p:spPr bwMode="gray">
          <a:xfrm>
            <a:off x="455613" y="513213"/>
            <a:ext cx="86868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smtClean="0"/>
              <a:t>MASTER SLIDE TITLE STYLE</a:t>
            </a:r>
          </a:p>
        </p:txBody>
      </p:sp>
      <p:sp>
        <p:nvSpPr>
          <p:cNvPr id="9" name="Text Placeholder 11"/>
          <p:cNvSpPr>
            <a:spLocks noGrp="1"/>
          </p:cNvSpPr>
          <p:nvPr>
            <p:ph type="body" sz="quarter" idx="12" hasCustomPrompt="1"/>
          </p:nvPr>
        </p:nvSpPr>
        <p:spPr>
          <a:xfrm>
            <a:off x="457200" y="1276350"/>
            <a:ext cx="8686800" cy="4733925"/>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477580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ltLang="en-US" dirty="0" smtClean="0"/>
              <a:t>MASTER SLIDE TITLE STYLE</a:t>
            </a:r>
            <a:endParaRPr lang="en-US" dirty="0"/>
          </a:p>
        </p:txBody>
      </p:sp>
      <p:sp>
        <p:nvSpPr>
          <p:cNvPr id="8" name="Text Placeholder 11"/>
          <p:cNvSpPr>
            <a:spLocks noGrp="1"/>
          </p:cNvSpPr>
          <p:nvPr>
            <p:ph type="body" sz="quarter" idx="12" hasCustomPrompt="1"/>
          </p:nvPr>
        </p:nvSpPr>
        <p:spPr>
          <a:xfrm>
            <a:off x="457200" y="1276350"/>
            <a:ext cx="8686800" cy="4733925"/>
          </a:xfrm>
        </p:spPr>
        <p:txBody>
          <a:bodyPr/>
          <a:lstStyle>
            <a:lvl1pP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238571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a:prstGeom prst="rect">
            <a:avLst/>
          </a:prstGeo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58825" y="2906713"/>
            <a:ext cx="8161338"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hidden="1"/>
          <p:cNvSpPr>
            <a:spLocks noGrp="1" noChangeArrowheads="1"/>
          </p:cNvSpPr>
          <p:nvPr>
            <p:ph type="dt" sz="half" idx="10"/>
            <p:custDataLst>
              <p:tags r:id="rId1"/>
            </p:custDataLst>
          </p:nvPr>
        </p:nvSpPr>
        <p:spPr>
          <a:ln/>
        </p:spPr>
        <p:txBody>
          <a:bodyPr/>
          <a:lstStyle>
            <a:lvl1pPr>
              <a:defRPr/>
            </a:lvl1pPr>
          </a:lstStyle>
          <a:p>
            <a:pPr>
              <a:defRPr/>
            </a:pPr>
            <a:fld id="{EA1A299A-837D-4C14-A3DA-0B3E0F511A07}" type="datetime4">
              <a:rPr lang="en-US"/>
              <a:pPr>
                <a:defRPr/>
              </a:pPr>
              <a:t>May 15, 2019</a:t>
            </a:fld>
            <a:endParaRPr lang="en-US"/>
          </a:p>
        </p:txBody>
      </p:sp>
    </p:spTree>
    <p:extLst>
      <p:ext uri="{BB962C8B-B14F-4D97-AF65-F5344CB8AC3E}">
        <p14:creationId xmlns:p14="http://schemas.microsoft.com/office/powerpoint/2010/main" val="2089123727"/>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cNvSpPr>
            <a:spLocks noGrp="1" noChangeArrowheads="1"/>
          </p:cNvSpPr>
          <p:nvPr>
            <p:ph type="title" hasCustomPrompt="1"/>
          </p:nvPr>
        </p:nvSpPr>
        <p:spPr bwMode="gray">
          <a:xfrm>
            <a:off x="455613" y="513213"/>
            <a:ext cx="86868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smtClean="0"/>
              <a:t>MASTER SLIDE TITLE STYLE</a:t>
            </a:r>
          </a:p>
        </p:txBody>
      </p:sp>
      <p:sp>
        <p:nvSpPr>
          <p:cNvPr id="8" name="BodyText"/>
          <p:cNvSpPr>
            <a:spLocks noGrp="1" noChangeArrowheads="1"/>
          </p:cNvSpPr>
          <p:nvPr>
            <p:ph idx="1" hasCustomPrompt="1"/>
          </p:nvPr>
        </p:nvSpPr>
        <p:spPr bwMode="gray">
          <a:xfrm>
            <a:off x="455613" y="1277938"/>
            <a:ext cx="8686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285750" indent="-285750">
              <a:buFont typeface="Arial" panose="020B0604020202020204" pitchFamily="34" charset="0"/>
              <a:buChar char="•"/>
              <a:defRPr lang="en-US" altLang="en-US" sz="2000" noProof="0" dirty="0" smtClean="0">
                <a:solidFill>
                  <a:srgbClr val="002C77"/>
                </a:solidFill>
                <a:latin typeface="Arial" panose="020B0604020202020204" pitchFamily="34" charset="0"/>
                <a:ea typeface="+mn-ea"/>
                <a:cs typeface="Arial" panose="020B0604020202020204" pitchFamily="34" charset="0"/>
              </a:defRPr>
            </a:lvl1pPr>
          </a:lstStyle>
          <a:p>
            <a:pPr marL="203200" lvl="0" indent="-203200" algn="l" rtl="0" eaLnBrk="0" fontAlgn="base" hangingPunct="0">
              <a:spcBef>
                <a:spcPct val="60000"/>
              </a:spcBef>
              <a:spcAft>
                <a:spcPct val="0"/>
              </a:spcAft>
              <a:buChar char="•"/>
            </a:pPr>
            <a:r>
              <a:rPr lang="en-US" altLang="en-US" noProof="0" dirty="0" smtClean="0"/>
              <a:t>Click to edit master text styles</a:t>
            </a:r>
          </a:p>
          <a:p>
            <a:pPr lvl="1"/>
            <a:r>
              <a:rPr lang="en-US" altLang="en-US" noProof="0" dirty="0" smtClean="0"/>
              <a:t>Second level</a:t>
            </a:r>
          </a:p>
          <a:p>
            <a:pPr lvl="2"/>
            <a:r>
              <a:rPr lang="en-US" altLang="en-US" noProof="0" dirty="0" smtClean="0"/>
              <a:t>Third level</a:t>
            </a:r>
          </a:p>
          <a:p>
            <a:pPr lvl="3"/>
            <a:r>
              <a:rPr lang="en-US" altLang="en-US" noProof="0" dirty="0" smtClean="0"/>
              <a:t>Fourth level</a:t>
            </a:r>
          </a:p>
          <a:p>
            <a:pPr lvl="4"/>
            <a:r>
              <a:rPr lang="en-US" altLang="en-US" noProof="0" dirty="0" smtClean="0"/>
              <a:t>Fifth level</a:t>
            </a:r>
          </a:p>
        </p:txBody>
      </p:sp>
      <p:sp>
        <p:nvSpPr>
          <p:cNvPr id="4" name="Date" hidden="1"/>
          <p:cNvSpPr>
            <a:spLocks noGrp="1" noChangeArrowheads="1"/>
          </p:cNvSpPr>
          <p:nvPr>
            <p:ph type="dt" sz="half" idx="10"/>
            <p:custDataLst>
              <p:tags r:id="rId1"/>
            </p:custDataLst>
          </p:nvPr>
        </p:nvSpPr>
        <p:spPr>
          <a:ln/>
        </p:spPr>
        <p:txBody>
          <a:bodyPr/>
          <a:lstStyle>
            <a:lvl1pPr>
              <a:defRPr/>
            </a:lvl1pPr>
          </a:lstStyle>
          <a:p>
            <a:pPr>
              <a:defRPr/>
            </a:pPr>
            <a:fld id="{2987133A-6689-4FB4-ACC1-51ADC03AC6B8}" type="datetime4">
              <a:rPr lang="en-US"/>
              <a:pPr>
                <a:defRPr/>
              </a:pPr>
              <a:t>May 15, 2019</a:t>
            </a:fld>
            <a:endParaRPr lang="en-US"/>
          </a:p>
        </p:txBody>
      </p:sp>
    </p:spTree>
    <p:extLst>
      <p:ext uri="{BB962C8B-B14F-4D97-AF65-F5344CB8AC3E}">
        <p14:creationId xmlns:p14="http://schemas.microsoft.com/office/powerpoint/2010/main" val="3064833490"/>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cNvSpPr>
            <a:spLocks noGrp="1" noChangeArrowheads="1"/>
          </p:cNvSpPr>
          <p:nvPr>
            <p:ph type="title" hasCustomPrompt="1"/>
          </p:nvPr>
        </p:nvSpPr>
        <p:spPr bwMode="gray">
          <a:xfrm>
            <a:off x="455613" y="513213"/>
            <a:ext cx="86868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smtClean="0"/>
              <a:t>MASTER SLIDE TITLE STYLE</a:t>
            </a:r>
          </a:p>
        </p:txBody>
      </p:sp>
      <p:sp>
        <p:nvSpPr>
          <p:cNvPr id="7" name="BodyText"/>
          <p:cNvSpPr>
            <a:spLocks noGrp="1" noChangeArrowheads="1"/>
          </p:cNvSpPr>
          <p:nvPr>
            <p:ph idx="1" hasCustomPrompt="1"/>
          </p:nvPr>
        </p:nvSpPr>
        <p:spPr bwMode="gray">
          <a:xfrm>
            <a:off x="455613" y="1277938"/>
            <a:ext cx="8686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lvl1pPr>
          </a:lstStyle>
          <a:p>
            <a:pPr lvl="0"/>
            <a:r>
              <a:rPr lang="en-US" altLang="en-US" noProof="0" dirty="0" smtClean="0"/>
              <a:t>Click to edit master text styles</a:t>
            </a:r>
          </a:p>
          <a:p>
            <a:pPr lvl="1"/>
            <a:r>
              <a:rPr lang="en-US" altLang="en-US" noProof="0" dirty="0" smtClean="0"/>
              <a:t>Second level</a:t>
            </a:r>
          </a:p>
          <a:p>
            <a:pPr lvl="2"/>
            <a:r>
              <a:rPr lang="en-US" altLang="en-US" noProof="0" dirty="0" smtClean="0"/>
              <a:t>Third level</a:t>
            </a:r>
          </a:p>
          <a:p>
            <a:pPr lvl="3"/>
            <a:r>
              <a:rPr lang="en-US" altLang="en-US" noProof="0" dirty="0" smtClean="0"/>
              <a:t>Fourth level</a:t>
            </a:r>
          </a:p>
          <a:p>
            <a:pPr lvl="4"/>
            <a:r>
              <a:rPr lang="en-US" altLang="en-US" noProof="0" dirty="0" smtClean="0"/>
              <a:t>Fifth level</a:t>
            </a:r>
          </a:p>
        </p:txBody>
      </p:sp>
      <p:sp>
        <p:nvSpPr>
          <p:cNvPr id="4" name="Date" hidden="1"/>
          <p:cNvSpPr>
            <a:spLocks noGrp="1" noChangeArrowheads="1"/>
          </p:cNvSpPr>
          <p:nvPr>
            <p:ph type="dt" sz="half" idx="10"/>
            <p:custDataLst>
              <p:tags r:id="rId1"/>
            </p:custDataLst>
          </p:nvPr>
        </p:nvSpPr>
        <p:spPr>
          <a:ln/>
        </p:spPr>
        <p:txBody>
          <a:bodyPr/>
          <a:lstStyle>
            <a:lvl1pPr>
              <a:defRPr/>
            </a:lvl1pPr>
          </a:lstStyle>
          <a:p>
            <a:pPr>
              <a:defRPr/>
            </a:pPr>
            <a:fld id="{4CCE4D75-6C4A-4ED3-A269-12B9A24AD0A4}" type="datetime4">
              <a:rPr lang="en-US"/>
              <a:pPr>
                <a:defRPr/>
              </a:pPr>
              <a:t>May 15, 2019</a:t>
            </a:fld>
            <a:endParaRPr lang="en-US"/>
          </a:p>
        </p:txBody>
      </p:sp>
    </p:spTree>
    <p:extLst>
      <p:ext uri="{BB962C8B-B14F-4D97-AF65-F5344CB8AC3E}">
        <p14:creationId xmlns:p14="http://schemas.microsoft.com/office/powerpoint/2010/main" val="83096527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tags" Target="../tags/tag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8" name="Copyright" hidden="1"/>
          <p:cNvSpPr txBox="1">
            <a:spLocks noChangeArrowheads="1"/>
          </p:cNvSpPr>
          <p:nvPr>
            <p:custDataLst>
              <p:tags r:id="rId11"/>
            </p:custDataLst>
          </p:nvPr>
        </p:nvSpPr>
        <p:spPr bwMode="gray">
          <a:xfrm>
            <a:off x="477838" y="6534150"/>
            <a:ext cx="2897187"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altLang="en-US" sz="700" smtClean="0">
                <a:solidFill>
                  <a:srgbClr val="7C848A"/>
                </a:solidFill>
                <a:cs typeface="Arial" charset="0"/>
              </a:rPr>
              <a:t>© 2012 Marsh &amp; McLennan Agency, LLC</a:t>
            </a:r>
            <a:endParaRPr lang="en-US" altLang="en-US" sz="700" smtClean="0">
              <a:solidFill>
                <a:srgbClr val="7C848A"/>
              </a:solidFill>
            </a:endParaRPr>
          </a:p>
        </p:txBody>
      </p:sp>
      <p:sp>
        <p:nvSpPr>
          <p:cNvPr id="1052" name="Date" hidden="1"/>
          <p:cNvSpPr>
            <a:spLocks noGrp="1" noChangeArrowheads="1"/>
          </p:cNvSpPr>
          <p:nvPr>
            <p:ph type="dt" sz="half" idx="2"/>
            <p:custDataLst>
              <p:tags r:id="rId12"/>
            </p:custDataLst>
          </p:nvPr>
        </p:nvSpPr>
        <p:spPr bwMode="gray">
          <a:xfrm>
            <a:off x="4262438" y="6534150"/>
            <a:ext cx="1079500" cy="106363"/>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latin typeface="Arial" charset="0"/>
                <a:ea typeface="+mn-ea"/>
                <a:cs typeface="Arial" charset="0"/>
              </a:defRPr>
            </a:lvl1pPr>
          </a:lstStyle>
          <a:p>
            <a:pPr>
              <a:defRPr/>
            </a:pPr>
            <a:fld id="{86968AF1-8C41-440F-AB28-469EFCB124A3}" type="datetime4">
              <a:rPr lang="en-US"/>
              <a:pPr>
                <a:defRPr/>
              </a:pPr>
              <a:t>May 15, 2019</a:t>
            </a:fld>
            <a:endParaRPr lang="en-US"/>
          </a:p>
        </p:txBody>
      </p:sp>
      <p:sp>
        <p:nvSpPr>
          <p:cNvPr id="1031" name="Business"/>
          <p:cNvSpPr txBox="1">
            <a:spLocks noChangeArrowheads="1"/>
          </p:cNvSpPr>
          <p:nvPr>
            <p:custDataLst>
              <p:tags r:id="rId13"/>
            </p:custDataLst>
          </p:nvPr>
        </p:nvSpPr>
        <p:spPr bwMode="gray">
          <a:xfrm>
            <a:off x="3989347" y="6534150"/>
            <a:ext cx="1624094"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l" eaLnBrk="1" hangingPunct="1">
              <a:lnSpc>
                <a:spcPct val="100000"/>
              </a:lnSpc>
              <a:spcBef>
                <a:spcPct val="50000"/>
              </a:spcBef>
              <a:defRPr/>
            </a:pPr>
            <a:r>
              <a:rPr lang="en-US" altLang="en-US" sz="700" dirty="0" smtClean="0"/>
              <a:t>MARSH &amp; McLENNAN AGENCY LLC </a:t>
            </a:r>
            <a:endParaRPr lang="en-US" altLang="en-US" sz="700" dirty="0" smtClean="0">
              <a:solidFill>
                <a:srgbClr val="FF00FF"/>
              </a:solidFill>
            </a:endParaRPr>
          </a:p>
        </p:txBody>
      </p:sp>
      <p:sp>
        <p:nvSpPr>
          <p:cNvPr id="1032" name="Filepath"/>
          <p:cNvSpPr txBox="1">
            <a:spLocks noChangeArrowheads="1"/>
          </p:cNvSpPr>
          <p:nvPr>
            <p:custDataLst>
              <p:tags r:id="rId14"/>
            </p:custDataLst>
          </p:nvPr>
        </p:nvSpPr>
        <p:spPr bwMode="gray">
          <a:xfrm>
            <a:off x="2482850" y="6529388"/>
            <a:ext cx="6021388"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6pPr>
            <a:lvl7pPr marL="29718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7pPr>
            <a:lvl8pPr marL="34290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8pPr>
            <a:lvl9pPr marL="3886200" indent="-228600" algn="ctr" eaLnBrk="0" fontAlgn="base" hangingPunct="0">
              <a:lnSpc>
                <a:spcPct val="86000"/>
              </a:lnSpc>
              <a:spcBef>
                <a:spcPct val="0"/>
              </a:spcBef>
              <a:spcAft>
                <a:spcPct val="0"/>
              </a:spcAft>
              <a:defRPr sz="2000">
                <a:solidFill>
                  <a:schemeClr val="tx1"/>
                </a:solidFill>
                <a:latin typeface="Arial" charset="0"/>
                <a:ea typeface="MS PGothic" pitchFamily="34" charset="-128"/>
              </a:defRPr>
            </a:lvl9pPr>
          </a:lstStyle>
          <a:p>
            <a:pPr algn="r" eaLnBrk="1" hangingPunct="1">
              <a:lnSpc>
                <a:spcPct val="100000"/>
              </a:lnSpc>
              <a:spcBef>
                <a:spcPct val="50000"/>
              </a:spcBef>
              <a:defRPr/>
            </a:pPr>
            <a:endParaRPr lang="en-US" altLang="en-US" sz="700" smtClean="0">
              <a:solidFill>
                <a:schemeClr val="bg2"/>
              </a:solidFill>
            </a:endParaRPr>
          </a:p>
        </p:txBody>
      </p:sp>
      <p:sp>
        <p:nvSpPr>
          <p:cNvPr id="13" name="Rectangle 12"/>
          <p:cNvSpPr/>
          <p:nvPr userDrawn="1"/>
        </p:nvSpPr>
        <p:spPr bwMode="auto">
          <a:xfrm>
            <a:off x="6585268" y="6380163"/>
            <a:ext cx="3017520" cy="339725"/>
          </a:xfrm>
          <a:prstGeom prst="rect">
            <a:avLst/>
          </a:prstGeom>
          <a:solidFill>
            <a:srgbClr val="002C77">
              <a:alpha val="86667"/>
            </a:srgbClr>
          </a:solidFill>
          <a:ln w="9525" cap="flat" cmpd="sng" algn="ctr">
            <a:noFill/>
            <a:prstDash val="solid"/>
            <a:round/>
            <a:headEnd type="none" w="med" len="med"/>
            <a:tailEnd type="none" w="med" len="med"/>
          </a:ln>
          <a:effectLst/>
        </p:spPr>
        <p:txBody>
          <a:bodyPr wrap="none" lIns="0" tIns="0" anchor="ctr"/>
          <a:lstStyle/>
          <a:p>
            <a:pPr algn="ctr">
              <a:lnSpc>
                <a:spcPct val="100000"/>
              </a:lnSpc>
              <a:defRPr/>
            </a:pPr>
            <a:r>
              <a:rPr lang="en-US" sz="1100" b="1" spc="100" dirty="0">
                <a:solidFill>
                  <a:schemeClr val="bg1"/>
                </a:solidFill>
                <a:latin typeface="Arial" panose="020B0604020202020204" pitchFamily="34" charset="0"/>
                <a:cs typeface="Arial" panose="020B0604020202020204" pitchFamily="34" charset="0"/>
              </a:rPr>
              <a:t>BENEFITS OPEN ENROLLMENT</a:t>
            </a:r>
          </a:p>
        </p:txBody>
      </p:sp>
      <p:sp>
        <p:nvSpPr>
          <p:cNvPr id="14" name="Title"/>
          <p:cNvSpPr>
            <a:spLocks noGrp="1" noChangeArrowheads="1"/>
          </p:cNvSpPr>
          <p:nvPr>
            <p:ph type="title"/>
            <p:custDataLst>
              <p:tags r:id="rId15"/>
            </p:custDataLst>
          </p:nvPr>
        </p:nvSpPr>
        <p:spPr bwMode="gray">
          <a:xfrm>
            <a:off x="455613" y="501338"/>
            <a:ext cx="8686800" cy="6905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45720" rIns="91440" bIns="45720" numCol="1" anchor="t" anchorCtr="0" compatLnSpc="1">
            <a:prstTxWarp prst="textNoShape">
              <a:avLst/>
            </a:prstTxWarp>
          </a:bodyPr>
          <a:lstStyle/>
          <a:p>
            <a:pPr lvl="0"/>
            <a:r>
              <a:rPr lang="en-US" altLang="en-US" dirty="0" smtClean="0"/>
              <a:t>CLICK TO EDIT MASTER TITLE STYLE</a:t>
            </a:r>
          </a:p>
        </p:txBody>
      </p:sp>
      <p:sp>
        <p:nvSpPr>
          <p:cNvPr id="15" name="BodyText"/>
          <p:cNvSpPr>
            <a:spLocks noGrp="1" noChangeArrowheads="1"/>
          </p:cNvSpPr>
          <p:nvPr>
            <p:ph type="body" idx="1"/>
            <p:custDataLst>
              <p:tags r:id="rId16"/>
            </p:custDataLst>
          </p:nvPr>
        </p:nvSpPr>
        <p:spPr bwMode="gray">
          <a:xfrm>
            <a:off x="455613" y="1277938"/>
            <a:ext cx="86868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4233" r:id="rId1"/>
    <p:sldLayoutId id="2147484245" r:id="rId2"/>
    <p:sldLayoutId id="2147484246" r:id="rId3"/>
    <p:sldLayoutId id="2147484247" r:id="rId4"/>
    <p:sldLayoutId id="2147484249" r:id="rId5"/>
    <p:sldLayoutId id="2147484250" r:id="rId6"/>
    <p:sldLayoutId id="2147484234" r:id="rId7"/>
    <p:sldLayoutId id="2147484236" r:id="rId8"/>
    <p:sldLayoutId id="2147484238" r:id="rId9"/>
  </p:sldLayoutIdLst>
  <p:transition spd="slow">
    <p:cover/>
  </p:transition>
  <p:timing>
    <p:tnLst>
      <p:par>
        <p:cTn id="1" dur="indefinite" restart="never" nodeType="tmRoot"/>
      </p:par>
    </p:tnLst>
  </p:timing>
  <p:hf hdr="0" ftr="0"/>
  <p:txStyles>
    <p:titleStyle>
      <a:lvl1pPr algn="l" rtl="0" eaLnBrk="0" fontAlgn="base" hangingPunct="0">
        <a:lnSpc>
          <a:spcPct val="83000"/>
        </a:lnSpc>
        <a:spcBef>
          <a:spcPct val="0"/>
        </a:spcBef>
        <a:spcAft>
          <a:spcPct val="0"/>
        </a:spcAft>
        <a:defRPr sz="2400" baseline="0">
          <a:solidFill>
            <a:srgbClr val="00A8C8"/>
          </a:solidFill>
          <a:latin typeface="Arial" panose="020B0604020202020204" pitchFamily="34" charset="0"/>
          <a:ea typeface="+mj-ea"/>
          <a:cs typeface="Arial" panose="020B0604020202020204" pitchFamily="34" charset="0"/>
        </a:defRPr>
      </a:lvl1pPr>
      <a:lvl2pPr algn="l" rtl="0" eaLnBrk="0" fontAlgn="base" hangingPunct="0">
        <a:lnSpc>
          <a:spcPct val="83000"/>
        </a:lnSpc>
        <a:spcBef>
          <a:spcPct val="0"/>
        </a:spcBef>
        <a:spcAft>
          <a:spcPct val="0"/>
        </a:spcAft>
        <a:defRPr sz="2400">
          <a:solidFill>
            <a:schemeClr val="accent1"/>
          </a:solidFill>
          <a:latin typeface="Franklin Gothic Book" pitchFamily="34" charset="0"/>
        </a:defRPr>
      </a:lvl2pPr>
      <a:lvl3pPr algn="l" rtl="0" eaLnBrk="0" fontAlgn="base" hangingPunct="0">
        <a:lnSpc>
          <a:spcPct val="83000"/>
        </a:lnSpc>
        <a:spcBef>
          <a:spcPct val="0"/>
        </a:spcBef>
        <a:spcAft>
          <a:spcPct val="0"/>
        </a:spcAft>
        <a:defRPr sz="2400">
          <a:solidFill>
            <a:schemeClr val="accent1"/>
          </a:solidFill>
          <a:latin typeface="Franklin Gothic Book" pitchFamily="34" charset="0"/>
        </a:defRPr>
      </a:lvl3pPr>
      <a:lvl4pPr algn="l" rtl="0" eaLnBrk="0" fontAlgn="base" hangingPunct="0">
        <a:lnSpc>
          <a:spcPct val="83000"/>
        </a:lnSpc>
        <a:spcBef>
          <a:spcPct val="0"/>
        </a:spcBef>
        <a:spcAft>
          <a:spcPct val="0"/>
        </a:spcAft>
        <a:defRPr sz="2400">
          <a:solidFill>
            <a:schemeClr val="accent1"/>
          </a:solidFill>
          <a:latin typeface="Franklin Gothic Book" pitchFamily="34" charset="0"/>
        </a:defRPr>
      </a:lvl4pPr>
      <a:lvl5pPr algn="l" rtl="0" eaLnBrk="0" fontAlgn="base" hangingPunct="0">
        <a:lnSpc>
          <a:spcPct val="83000"/>
        </a:lnSpc>
        <a:spcBef>
          <a:spcPct val="0"/>
        </a:spcBef>
        <a:spcAft>
          <a:spcPct val="0"/>
        </a:spcAft>
        <a:defRPr sz="2400">
          <a:solidFill>
            <a:schemeClr val="accent1"/>
          </a:solidFill>
          <a:latin typeface="Franklin Gothic Book" pitchFamily="34"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p:titleStyle>
    <p:bodyStyle>
      <a:lvl1pPr marL="203200" indent="-203200" algn="l" rtl="0" eaLnBrk="0" fontAlgn="base" hangingPunct="0">
        <a:spcBef>
          <a:spcPct val="60000"/>
        </a:spcBef>
        <a:spcAft>
          <a:spcPct val="0"/>
        </a:spcAft>
        <a:buChar char="•"/>
        <a:defRPr sz="2000">
          <a:solidFill>
            <a:srgbClr val="002C77"/>
          </a:solidFill>
          <a:latin typeface="Arial" panose="020B0604020202020204" pitchFamily="34" charset="0"/>
          <a:ea typeface="+mn-ea"/>
          <a:cs typeface="Arial" panose="020B0604020202020204" pitchFamily="34" charset="0"/>
        </a:defRPr>
      </a:lvl1pPr>
      <a:lvl2pPr marL="571500" indent="-342900" algn="l" rtl="0" eaLnBrk="0" fontAlgn="base" hangingPunct="0">
        <a:spcBef>
          <a:spcPct val="20000"/>
        </a:spcBef>
        <a:spcAft>
          <a:spcPct val="0"/>
        </a:spcAft>
        <a:buSzPct val="85000"/>
        <a:buFont typeface="Courier New" panose="02070309020205020404" pitchFamily="49" charset="0"/>
        <a:buChar char="o"/>
        <a:defRPr sz="1800">
          <a:solidFill>
            <a:srgbClr val="262626"/>
          </a:solidFill>
          <a:latin typeface="Arial" panose="020B0604020202020204" pitchFamily="34" charset="0"/>
          <a:ea typeface="+mn-ea"/>
          <a:cs typeface="Arial" panose="020B0604020202020204" pitchFamily="34" charset="0"/>
        </a:defRPr>
      </a:lvl2pPr>
      <a:lvl3pPr marL="685800" indent="-177800" algn="l" rtl="0" eaLnBrk="0" fontAlgn="base" hangingPunct="0">
        <a:spcBef>
          <a:spcPct val="20000"/>
        </a:spcBef>
        <a:spcAft>
          <a:spcPct val="0"/>
        </a:spcAft>
        <a:buClr>
          <a:srgbClr val="37424A"/>
        </a:buClr>
        <a:buFont typeface="Arial" charset="0"/>
        <a:buChar char="­"/>
        <a:defRPr sz="1800">
          <a:solidFill>
            <a:srgbClr val="262626"/>
          </a:solidFill>
          <a:latin typeface="Arial" panose="020B0604020202020204" pitchFamily="34" charset="0"/>
          <a:ea typeface="+mn-ea"/>
          <a:cs typeface="Arial" panose="020B0604020202020204" pitchFamily="34" charset="0"/>
        </a:defRPr>
      </a:lvl3pPr>
      <a:lvl4pPr marL="863600" indent="-177800" algn="l" rtl="0" eaLnBrk="0" fontAlgn="base" hangingPunct="0">
        <a:spcBef>
          <a:spcPct val="20000"/>
        </a:spcBef>
        <a:spcAft>
          <a:spcPct val="0"/>
        </a:spcAft>
        <a:buSzPct val="85000"/>
        <a:buFont typeface="Arial" panose="020B0604020202020204" pitchFamily="34" charset="0"/>
        <a:buChar char="•"/>
        <a:defRPr sz="1600">
          <a:solidFill>
            <a:srgbClr val="262626"/>
          </a:solidFill>
          <a:latin typeface="Arial" panose="020B0604020202020204" pitchFamily="34" charset="0"/>
          <a:ea typeface="+mn-ea"/>
          <a:cs typeface="Arial" panose="020B0604020202020204" pitchFamily="34" charset="0"/>
        </a:defRPr>
      </a:lvl4pPr>
      <a:lvl5pPr marL="1206500" indent="-342900" algn="l" rtl="0" eaLnBrk="0" fontAlgn="base" hangingPunct="0">
        <a:spcBef>
          <a:spcPct val="20000"/>
        </a:spcBef>
        <a:spcAft>
          <a:spcPct val="0"/>
        </a:spcAft>
        <a:buSzPct val="75000"/>
        <a:buFont typeface="Courier New" panose="02070309020205020404" pitchFamily="49" charset="0"/>
        <a:buChar char="o"/>
        <a:defRPr sz="1600">
          <a:solidFill>
            <a:srgbClr val="262626"/>
          </a:solidFill>
          <a:latin typeface="Arial" panose="020B0604020202020204" pitchFamily="34" charset="0"/>
          <a:ea typeface="+mn-ea"/>
          <a:cs typeface="Arial" panose="020B0604020202020204" pitchFamily="34" charset="0"/>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88687"/>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flores247.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hyperlink" Target="https://www.employeenavigator.com/Benefits/Login/Registration.aspx"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S:\DEP\public\Leslie\Stock Photos 2\group of employees_lar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42" y="0"/>
            <a:ext cx="9600246" cy="6126636"/>
          </a:xfrm>
          <a:prstGeom prst="rect">
            <a:avLst/>
          </a:prstGeom>
          <a:noFill/>
          <a:extLst>
            <a:ext uri="{909E8E84-426E-40DD-AFC4-6F175D3DCCD1}">
              <a14:hiddenFill xmlns:a14="http://schemas.microsoft.com/office/drawing/2010/main">
                <a:solidFill>
                  <a:srgbClr val="FFFFFF"/>
                </a:solidFill>
              </a14:hiddenFill>
            </a:ext>
          </a:extLst>
        </p:spPr>
      </p:pic>
      <p:sp>
        <p:nvSpPr>
          <p:cNvPr id="10243" name="Slide Number Placeholder 3"/>
          <p:cNvSpPr>
            <a:spLocks noGrp="1"/>
          </p:cNvSpPr>
          <p:nvPr>
            <p:ph type="sldNum" sz="quarter" idx="4294967295"/>
          </p:nvPr>
        </p:nvSpPr>
        <p:spPr bwMode="auto">
          <a:xfrm>
            <a:off x="8691563" y="6483350"/>
            <a:ext cx="447675" cy="168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60000"/>
              </a:spcBef>
              <a:buChar char="•"/>
              <a:defRPr sz="2000">
                <a:solidFill>
                  <a:srgbClr val="262626"/>
                </a:solidFill>
                <a:latin typeface="Franklin Gothic Book" pitchFamily="34" charset="0"/>
              </a:defRPr>
            </a:lvl1pPr>
            <a:lvl2pPr marL="742950" indent="-285750" algn="l" eaLnBrk="0" hangingPunct="0">
              <a:spcBef>
                <a:spcPct val="20000"/>
              </a:spcBef>
              <a:buChar char="–"/>
              <a:defRPr sz="2000">
                <a:solidFill>
                  <a:srgbClr val="262626"/>
                </a:solidFill>
                <a:latin typeface="Franklin Gothic Book" pitchFamily="34" charset="0"/>
              </a:defRPr>
            </a:lvl2pPr>
            <a:lvl3pPr marL="1143000" indent="-228600" algn="l" eaLnBrk="0" hangingPunct="0">
              <a:spcBef>
                <a:spcPct val="20000"/>
              </a:spcBef>
              <a:buFont typeface="Arial" charset="0"/>
              <a:buChar char="­"/>
              <a:defRPr sz="2000">
                <a:solidFill>
                  <a:srgbClr val="262626"/>
                </a:solidFill>
                <a:latin typeface="Franklin Gothic Book" pitchFamily="34" charset="0"/>
              </a:defRPr>
            </a:lvl3pPr>
            <a:lvl4pPr marL="1600200" indent="-228600" algn="l" eaLnBrk="0" hangingPunct="0">
              <a:spcBef>
                <a:spcPct val="20000"/>
              </a:spcBef>
              <a:buFont typeface="Arial" charset="0"/>
              <a:buChar char="­"/>
              <a:defRPr sz="2000">
                <a:solidFill>
                  <a:srgbClr val="262626"/>
                </a:solidFill>
                <a:latin typeface="Franklin Gothic Book" pitchFamily="34" charset="0"/>
              </a:defRPr>
            </a:lvl4pPr>
            <a:lvl5pPr marL="2057400" indent="-228600" algn="l" eaLnBrk="0" hangingPunct="0">
              <a:spcBef>
                <a:spcPct val="20000"/>
              </a:spcBef>
              <a:buFont typeface="Arial" charset="0"/>
              <a:buChar char="-"/>
              <a:defRPr sz="2000">
                <a:solidFill>
                  <a:srgbClr val="262626"/>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9pPr>
          </a:lstStyle>
          <a:p>
            <a:pPr algn="ctr" eaLnBrk="1" hangingPunct="1">
              <a:spcBef>
                <a:spcPct val="0"/>
              </a:spcBef>
              <a:buFontTx/>
              <a:buNone/>
            </a:pPr>
            <a:fld id="{2B12EE83-A87B-45F4-8845-ED1E225A4EF4}" type="slidenum">
              <a:rPr lang="en-US" altLang="en-US">
                <a:solidFill>
                  <a:schemeClr val="tx1"/>
                </a:solidFill>
                <a:latin typeface="Arial" charset="0"/>
              </a:rPr>
              <a:pPr algn="ctr" eaLnBrk="1" hangingPunct="1">
                <a:spcBef>
                  <a:spcPct val="0"/>
                </a:spcBef>
                <a:buFontTx/>
                <a:buNone/>
              </a:pPr>
              <a:t>0</a:t>
            </a:fld>
            <a:endParaRPr lang="en-US" altLang="en-US">
              <a:solidFill>
                <a:schemeClr val="tx1"/>
              </a:solidFill>
              <a:latin typeface="Arial" charset="0"/>
            </a:endParaRPr>
          </a:p>
        </p:txBody>
      </p:sp>
      <p:sp>
        <p:nvSpPr>
          <p:cNvPr id="5" name="Date Placeholder 4"/>
          <p:cNvSpPr>
            <a:spLocks noGrp="1"/>
          </p:cNvSpPr>
          <p:nvPr>
            <p:ph type="dt" sz="quarter" idx="13"/>
          </p:nvPr>
        </p:nvSpPr>
        <p:spPr/>
        <p:txBody>
          <a:bodyPr/>
          <a:lstStyle/>
          <a:p>
            <a:pPr>
              <a:defRPr/>
            </a:pPr>
            <a:fld id="{D35C7F85-C8AD-4B57-8421-8BA81B17EA3C}" type="datetime4">
              <a:rPr lang="en-US" smtClean="0"/>
              <a:pPr>
                <a:defRPr/>
              </a:pPr>
              <a:t>May 15, 2019</a:t>
            </a:fld>
            <a:endParaRPr lang="en-US" dirty="0"/>
          </a:p>
        </p:txBody>
      </p:sp>
      <p:grpSp>
        <p:nvGrpSpPr>
          <p:cNvPr id="5126" name="Group 13"/>
          <p:cNvGrpSpPr>
            <a:grpSpLocks/>
          </p:cNvGrpSpPr>
          <p:nvPr/>
        </p:nvGrpSpPr>
        <p:grpSpPr bwMode="auto">
          <a:xfrm>
            <a:off x="2543" y="2803683"/>
            <a:ext cx="9600246" cy="1470025"/>
            <a:chOff x="-87086" y="2658842"/>
            <a:chExt cx="9689874" cy="1469571"/>
          </a:xfrm>
        </p:grpSpPr>
        <p:sp>
          <p:nvSpPr>
            <p:cNvPr id="10252" name="Rectangle 7"/>
            <p:cNvSpPr>
              <a:spLocks noChangeArrowheads="1"/>
            </p:cNvSpPr>
            <p:nvPr/>
          </p:nvSpPr>
          <p:spPr bwMode="auto">
            <a:xfrm>
              <a:off x="-87086" y="2658842"/>
              <a:ext cx="9689874" cy="1469571"/>
            </a:xfrm>
            <a:prstGeom prst="rect">
              <a:avLst/>
            </a:prstGeom>
            <a:solidFill>
              <a:srgbClr val="FFFFFF">
                <a:alpha val="69804"/>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anchor="ctr"/>
            <a:lstStyle>
              <a:lvl1pPr algn="l" eaLnBrk="0" hangingPunct="0">
                <a:spcBef>
                  <a:spcPct val="60000"/>
                </a:spcBef>
                <a:buChar char="•"/>
                <a:defRPr sz="2000">
                  <a:solidFill>
                    <a:srgbClr val="262626"/>
                  </a:solidFill>
                  <a:latin typeface="Franklin Gothic Book" pitchFamily="34" charset="0"/>
                </a:defRPr>
              </a:lvl1pPr>
              <a:lvl2pPr marL="742950" indent="-285750" algn="l" eaLnBrk="0" hangingPunct="0">
                <a:spcBef>
                  <a:spcPct val="20000"/>
                </a:spcBef>
                <a:buChar char="–"/>
                <a:defRPr sz="2000">
                  <a:solidFill>
                    <a:srgbClr val="262626"/>
                  </a:solidFill>
                  <a:latin typeface="Franklin Gothic Book" pitchFamily="34" charset="0"/>
                </a:defRPr>
              </a:lvl2pPr>
              <a:lvl3pPr marL="1143000" indent="-228600" algn="l" eaLnBrk="0" hangingPunct="0">
                <a:spcBef>
                  <a:spcPct val="20000"/>
                </a:spcBef>
                <a:buFont typeface="Arial" charset="0"/>
                <a:buChar char="­"/>
                <a:defRPr sz="2000">
                  <a:solidFill>
                    <a:srgbClr val="262626"/>
                  </a:solidFill>
                  <a:latin typeface="Franklin Gothic Book" pitchFamily="34" charset="0"/>
                </a:defRPr>
              </a:lvl3pPr>
              <a:lvl4pPr marL="1600200" indent="-228600" algn="l" eaLnBrk="0" hangingPunct="0">
                <a:spcBef>
                  <a:spcPct val="20000"/>
                </a:spcBef>
                <a:buFont typeface="Arial" charset="0"/>
                <a:buChar char="­"/>
                <a:defRPr sz="2000">
                  <a:solidFill>
                    <a:srgbClr val="262626"/>
                  </a:solidFill>
                  <a:latin typeface="Franklin Gothic Book" pitchFamily="34" charset="0"/>
                </a:defRPr>
              </a:lvl4pPr>
              <a:lvl5pPr marL="2057400" indent="-228600" algn="l" eaLnBrk="0" hangingPunct="0">
                <a:spcBef>
                  <a:spcPct val="20000"/>
                </a:spcBef>
                <a:buFont typeface="Arial" charset="0"/>
                <a:buChar char="-"/>
                <a:defRPr sz="2000">
                  <a:solidFill>
                    <a:srgbClr val="262626"/>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9pPr>
            </a:lstStyle>
            <a:p>
              <a:pPr algn="ctr" eaLnBrk="1" hangingPunct="1">
                <a:spcBef>
                  <a:spcPct val="0"/>
                </a:spcBef>
                <a:buFontTx/>
                <a:buNone/>
              </a:pPr>
              <a:endParaRPr lang="en-US" altLang="en-US">
                <a:solidFill>
                  <a:schemeClr val="tx1"/>
                </a:solidFill>
                <a:latin typeface="Arial" charset="0"/>
              </a:endParaRPr>
            </a:p>
          </p:txBody>
        </p:sp>
        <p:sp>
          <p:nvSpPr>
            <p:cNvPr id="10253" name="TextBox 8"/>
            <p:cNvSpPr txBox="1">
              <a:spLocks noChangeArrowheads="1"/>
            </p:cNvSpPr>
            <p:nvPr/>
          </p:nvSpPr>
          <p:spPr bwMode="auto">
            <a:xfrm>
              <a:off x="228600" y="3069065"/>
              <a:ext cx="9241971" cy="51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000">
                  <a:solidFill>
                    <a:srgbClr val="262626"/>
                  </a:solidFill>
                  <a:latin typeface="Franklin Gothic Book" pitchFamily="34" charset="0"/>
                </a:defRPr>
              </a:lvl1pPr>
              <a:lvl2pPr marL="742950" indent="-285750" algn="l" eaLnBrk="0" hangingPunct="0">
                <a:spcBef>
                  <a:spcPct val="20000"/>
                </a:spcBef>
                <a:buChar char="–"/>
                <a:defRPr sz="2000">
                  <a:solidFill>
                    <a:srgbClr val="262626"/>
                  </a:solidFill>
                  <a:latin typeface="Franklin Gothic Book" pitchFamily="34" charset="0"/>
                </a:defRPr>
              </a:lvl2pPr>
              <a:lvl3pPr marL="1143000" indent="-228600" algn="l" eaLnBrk="0" hangingPunct="0">
                <a:spcBef>
                  <a:spcPct val="20000"/>
                </a:spcBef>
                <a:buFont typeface="Arial" charset="0"/>
                <a:buChar char="­"/>
                <a:defRPr sz="2000">
                  <a:solidFill>
                    <a:srgbClr val="262626"/>
                  </a:solidFill>
                  <a:latin typeface="Franklin Gothic Book" pitchFamily="34" charset="0"/>
                </a:defRPr>
              </a:lvl3pPr>
              <a:lvl4pPr marL="1600200" indent="-228600" algn="l" eaLnBrk="0" hangingPunct="0">
                <a:spcBef>
                  <a:spcPct val="20000"/>
                </a:spcBef>
                <a:buFont typeface="Arial" charset="0"/>
                <a:buChar char="­"/>
                <a:defRPr sz="2000">
                  <a:solidFill>
                    <a:srgbClr val="262626"/>
                  </a:solidFill>
                  <a:latin typeface="Franklin Gothic Book" pitchFamily="34" charset="0"/>
                </a:defRPr>
              </a:lvl4pPr>
              <a:lvl5pPr marL="2057400" indent="-228600" algn="l" eaLnBrk="0" hangingPunct="0">
                <a:spcBef>
                  <a:spcPct val="20000"/>
                </a:spcBef>
                <a:buFont typeface="Arial" charset="0"/>
                <a:buChar char="-"/>
                <a:defRPr sz="2000">
                  <a:solidFill>
                    <a:srgbClr val="262626"/>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9pPr>
            </a:lstStyle>
            <a:p>
              <a:pPr algn="ctr" eaLnBrk="1" hangingPunct="1">
                <a:spcBef>
                  <a:spcPct val="0"/>
                </a:spcBef>
                <a:buFontTx/>
                <a:buNone/>
              </a:pPr>
              <a:r>
                <a:rPr lang="en-US" altLang="en-US" sz="3200">
                  <a:solidFill>
                    <a:srgbClr val="002060"/>
                  </a:solidFill>
                  <a:latin typeface="Franklin Gothic Demi" pitchFamily="34" charset="0"/>
                </a:rPr>
                <a:t>Welcome to Your Benefits Open Enrollment!</a:t>
              </a:r>
            </a:p>
          </p:txBody>
        </p:sp>
      </p:grpSp>
      <p:sp>
        <p:nvSpPr>
          <p:cNvPr id="10247" name="TextBox 10"/>
          <p:cNvSpPr txBox="1">
            <a:spLocks noChangeArrowheads="1"/>
          </p:cNvSpPr>
          <p:nvPr/>
        </p:nvSpPr>
        <p:spPr bwMode="auto">
          <a:xfrm>
            <a:off x="1230313" y="63817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60000"/>
              </a:spcBef>
              <a:buChar char="•"/>
              <a:defRPr sz="2000">
                <a:solidFill>
                  <a:srgbClr val="262626"/>
                </a:solidFill>
                <a:latin typeface="Franklin Gothic Book" pitchFamily="34" charset="0"/>
              </a:defRPr>
            </a:lvl1pPr>
            <a:lvl2pPr marL="742950" indent="-285750" algn="l" eaLnBrk="0" hangingPunct="0">
              <a:spcBef>
                <a:spcPct val="20000"/>
              </a:spcBef>
              <a:buChar char="–"/>
              <a:defRPr sz="2000">
                <a:solidFill>
                  <a:srgbClr val="262626"/>
                </a:solidFill>
                <a:latin typeface="Franklin Gothic Book" pitchFamily="34" charset="0"/>
              </a:defRPr>
            </a:lvl2pPr>
            <a:lvl3pPr marL="1143000" indent="-228600" algn="l" eaLnBrk="0" hangingPunct="0">
              <a:spcBef>
                <a:spcPct val="20000"/>
              </a:spcBef>
              <a:buFont typeface="Arial" charset="0"/>
              <a:buChar char="­"/>
              <a:defRPr sz="2000">
                <a:solidFill>
                  <a:srgbClr val="262626"/>
                </a:solidFill>
                <a:latin typeface="Franklin Gothic Book" pitchFamily="34" charset="0"/>
              </a:defRPr>
            </a:lvl3pPr>
            <a:lvl4pPr marL="1600200" indent="-228600" algn="l" eaLnBrk="0" hangingPunct="0">
              <a:spcBef>
                <a:spcPct val="20000"/>
              </a:spcBef>
              <a:buFont typeface="Arial" charset="0"/>
              <a:buChar char="­"/>
              <a:defRPr sz="2000">
                <a:solidFill>
                  <a:srgbClr val="262626"/>
                </a:solidFill>
                <a:latin typeface="Franklin Gothic Book" pitchFamily="34" charset="0"/>
              </a:defRPr>
            </a:lvl4pPr>
            <a:lvl5pPr marL="2057400" indent="-228600" algn="l" eaLnBrk="0" hangingPunct="0">
              <a:spcBef>
                <a:spcPct val="20000"/>
              </a:spcBef>
              <a:buFont typeface="Arial" charset="0"/>
              <a:buChar char="-"/>
              <a:defRPr sz="2000">
                <a:solidFill>
                  <a:srgbClr val="262626"/>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9pPr>
          </a:lstStyle>
          <a:p>
            <a:pPr algn="ctr" eaLnBrk="1" hangingPunct="1">
              <a:spcBef>
                <a:spcPct val="0"/>
              </a:spcBef>
              <a:buFontTx/>
              <a:buNone/>
            </a:pPr>
            <a:endParaRPr lang="en-US" altLang="en-US">
              <a:solidFill>
                <a:schemeClr val="tx1"/>
              </a:solidFill>
              <a:latin typeface="Arial" charset="0"/>
            </a:endParaRPr>
          </a:p>
        </p:txBody>
      </p:sp>
      <p:sp>
        <p:nvSpPr>
          <p:cNvPr id="10248" name="Rectangle 9"/>
          <p:cNvSpPr>
            <a:spLocks/>
          </p:cNvSpPr>
          <p:nvPr/>
        </p:nvSpPr>
        <p:spPr bwMode="auto">
          <a:xfrm>
            <a:off x="2542" y="5322888"/>
            <a:ext cx="9600246" cy="1535112"/>
          </a:xfrm>
          <a:custGeom>
            <a:avLst/>
            <a:gdLst>
              <a:gd name="T0" fmla="*/ 0 w 9591902"/>
              <a:gd name="T1" fmla="*/ 796663 h 1534885"/>
              <a:gd name="T2" fmla="*/ 11521760 w 9591902"/>
              <a:gd name="T3" fmla="*/ 0 h 1534885"/>
              <a:gd name="T4" fmla="*/ 11521760 w 9591902"/>
              <a:gd name="T5" fmla="*/ 1538746 h 1534885"/>
              <a:gd name="T6" fmla="*/ 13076 w 9591902"/>
              <a:gd name="T7" fmla="*/ 1538746 h 1534885"/>
              <a:gd name="T8" fmla="*/ 0 w 9591902"/>
              <a:gd name="T9" fmla="*/ 796663 h 1534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91902" h="1534885">
                <a:moveTo>
                  <a:pt x="0" y="794657"/>
                </a:moveTo>
                <a:lnTo>
                  <a:pt x="9591902" y="0"/>
                </a:lnTo>
                <a:lnTo>
                  <a:pt x="9591902" y="1534885"/>
                </a:lnTo>
                <a:lnTo>
                  <a:pt x="10885" y="1534885"/>
                </a:lnTo>
                <a:lnTo>
                  <a:pt x="0" y="794657"/>
                </a:lnTo>
                <a:close/>
              </a:path>
            </a:pathLst>
          </a:custGeom>
          <a:solidFill>
            <a:schemeClr val="tx2">
              <a:lumMod val="20000"/>
              <a:lumOff val="80000"/>
            </a:schemeClr>
          </a:solidFill>
          <a:ln>
            <a:noFill/>
          </a:ln>
          <a:extLst/>
        </p:spPr>
        <p:txBody>
          <a:bodyPr wrap="none" lIns="0" tIns="0" anchor="ctr"/>
          <a:lstStyle/>
          <a:p>
            <a:endParaRPr lang="en-US"/>
          </a:p>
        </p:txBody>
      </p:sp>
      <p:pic>
        <p:nvPicPr>
          <p:cNvPr id="10249" name="Picture 210" descr="MMA_PFC_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4652963" y="6081713"/>
            <a:ext cx="1985962"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6" name="Straight Connector 15"/>
          <p:cNvCxnSpPr/>
          <p:nvPr/>
        </p:nvCxnSpPr>
        <p:spPr bwMode="auto">
          <a:xfrm>
            <a:off x="6908800" y="5867400"/>
            <a:ext cx="0" cy="639763"/>
          </a:xfrm>
          <a:prstGeom prst="line">
            <a:avLst/>
          </a:prstGeom>
          <a:noFill/>
          <a:ln w="9525" cap="flat" cmpd="sng" algn="ctr">
            <a:solidFill>
              <a:schemeClr val="bg2">
                <a:lumMod val="40000"/>
                <a:lumOff val="60000"/>
              </a:schemeClr>
            </a:solidFill>
            <a:prstDash val="solid"/>
            <a:round/>
            <a:headEnd type="none" w="med" len="med"/>
            <a:tailEnd type="none" w="med" len="med"/>
          </a:ln>
          <a:effectLst/>
        </p:spPr>
      </p:cxnSp>
      <p:sp>
        <p:nvSpPr>
          <p:cNvPr id="14" name="Rectangle 13"/>
          <p:cNvSpPr/>
          <p:nvPr/>
        </p:nvSpPr>
        <p:spPr>
          <a:xfrm>
            <a:off x="7257112" y="5943441"/>
            <a:ext cx="1905000" cy="487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200" b="1" dirty="0">
                <a:solidFill>
                  <a:srgbClr val="000000"/>
                </a:solidFill>
                <a:effectLst/>
                <a:latin typeface="Arial"/>
                <a:ea typeface="Calibri"/>
                <a:cs typeface="Times New Roman"/>
              </a:rPr>
              <a:t>Insert Client Logo</a:t>
            </a:r>
            <a:endParaRPr lang="en-US" sz="1050" b="1" dirty="0">
              <a:solidFill>
                <a:srgbClr val="37424A"/>
              </a:solidFill>
              <a:effectLst/>
              <a:latin typeface="Arial"/>
              <a:ea typeface="Calibri"/>
              <a:cs typeface="Times New Roman"/>
            </a:endParaRPr>
          </a:p>
        </p:txBody>
      </p:sp>
      <p:pic>
        <p:nvPicPr>
          <p:cNvPr id="13" name="Picture 12"/>
          <p:cNvPicPr/>
          <p:nvPr/>
        </p:nvPicPr>
        <p:blipFill>
          <a:blip r:embed="rId5">
            <a:extLst>
              <a:ext uri="{28A0092B-C50C-407E-A947-70E740481C1C}">
                <a14:useLocalDpi xmlns:a14="http://schemas.microsoft.com/office/drawing/2010/main" val="0"/>
              </a:ext>
            </a:extLst>
          </a:blip>
          <a:stretch>
            <a:fillRect/>
          </a:stretch>
        </p:blipFill>
        <p:spPr>
          <a:xfrm>
            <a:off x="7241064" y="5682216"/>
            <a:ext cx="2029460" cy="96901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heel(1)">
                                      <p:cBhvr>
                                        <p:cTn id="7"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r>
              <a:rPr lang="en-US" altLang="en-US" dirty="0" smtClean="0"/>
              <a:t>EMPLOYEE CONTRIBUTIONS</a:t>
            </a:r>
          </a:p>
        </p:txBody>
      </p:sp>
      <p:sp>
        <p:nvSpPr>
          <p:cNvPr id="18435" name="Text Placeholder 5"/>
          <p:cNvSpPr>
            <a:spLocks noGrp="1"/>
          </p:cNvSpPr>
          <p:nvPr>
            <p:ph type="body" sz="quarter" idx="12"/>
          </p:nvPr>
        </p:nvSpPr>
        <p:spPr>
          <a:xfrm>
            <a:off x="466725" y="1285875"/>
            <a:ext cx="8686800" cy="1533525"/>
          </a:xfrm>
        </p:spPr>
        <p:txBody>
          <a:bodyPr/>
          <a:lstStyle/>
          <a:p>
            <a:r>
              <a:rPr lang="en-US" altLang="en-US" dirty="0" smtClean="0"/>
              <a:t>CTS pays 85% of employee only premiums. New </a:t>
            </a:r>
            <a:r>
              <a:rPr lang="en-US" altLang="en-US" dirty="0" smtClean="0"/>
              <a:t>lower cost employee Medical premiums will be deducted from your paycheck pre-tax.  </a:t>
            </a:r>
          </a:p>
        </p:txBody>
      </p:sp>
      <p:graphicFrame>
        <p:nvGraphicFramePr>
          <p:cNvPr id="7" name="Table 3"/>
          <p:cNvGraphicFramePr>
            <a:graphicFrameLocks noGrp="1"/>
          </p:cNvGraphicFramePr>
          <p:nvPr>
            <p:extLst>
              <p:ext uri="{D42A27DB-BD31-4B8C-83A1-F6EECF244321}">
                <p14:modId xmlns:p14="http://schemas.microsoft.com/office/powerpoint/2010/main" val="95180699"/>
              </p:ext>
            </p:extLst>
          </p:nvPr>
        </p:nvGraphicFramePr>
        <p:xfrm>
          <a:off x="524670" y="3094038"/>
          <a:ext cx="8553450" cy="1188720"/>
        </p:xfrm>
        <a:graphic>
          <a:graphicData uri="http://schemas.openxmlformats.org/drawingml/2006/table">
            <a:tbl>
              <a:tblPr/>
              <a:tblGrid>
                <a:gridCol w="981074">
                  <a:extLst>
                    <a:ext uri="{9D8B030D-6E8A-4147-A177-3AD203B41FA5}">
                      <a16:colId xmlns="" xmlns:a16="http://schemas.microsoft.com/office/drawing/2014/main" val="20000"/>
                    </a:ext>
                  </a:extLst>
                </a:gridCol>
                <a:gridCol w="1893094">
                  <a:extLst>
                    <a:ext uri="{9D8B030D-6E8A-4147-A177-3AD203B41FA5}">
                      <a16:colId xmlns="" xmlns:a16="http://schemas.microsoft.com/office/drawing/2014/main" val="20001"/>
                    </a:ext>
                  </a:extLst>
                </a:gridCol>
                <a:gridCol w="1893094">
                  <a:extLst>
                    <a:ext uri="{9D8B030D-6E8A-4147-A177-3AD203B41FA5}">
                      <a16:colId xmlns="" xmlns:a16="http://schemas.microsoft.com/office/drawing/2014/main" val="20002"/>
                    </a:ext>
                  </a:extLst>
                </a:gridCol>
                <a:gridCol w="1893094">
                  <a:extLst>
                    <a:ext uri="{9D8B030D-6E8A-4147-A177-3AD203B41FA5}">
                      <a16:colId xmlns="" xmlns:a16="http://schemas.microsoft.com/office/drawing/2014/main" val="20003"/>
                    </a:ext>
                  </a:extLst>
                </a:gridCol>
                <a:gridCol w="1893094">
                  <a:extLst>
                    <a:ext uri="{9D8B030D-6E8A-4147-A177-3AD203B41FA5}">
                      <a16:colId xmlns="" xmlns:a16="http://schemas.microsoft.com/office/drawing/2014/main" val="20004"/>
                    </a:ext>
                  </a:extLst>
                </a:gridCol>
              </a:tblGrid>
              <a:tr h="365760">
                <a:tc gridSpan="5">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latin typeface="Arial" panose="020B0604020202020204" pitchFamily="34" charset="0"/>
                          <a:cs typeface="Arial" panose="020B0604020202020204" pitchFamily="34" charset="0"/>
                        </a:rPr>
                        <a:t>Employee Semi-Monthly Premium</a:t>
                      </a:r>
                    </a:p>
                  </a:txBody>
                  <a:tcPr marL="59152" marR="59152" marT="0" marB="0"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w="12700" cap="flat" cmpd="sng" algn="ctr">
                      <a:solidFill>
                        <a:srgbClr val="72BE44"/>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72BE4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65760">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endParaRPr>
                    </a:p>
                  </a:txBody>
                  <a:tcPr marL="59152" marR="59152" marT="0" marB="0" anchor="ctr" horzOverflow="overflow">
                    <a:lnL w="12700" cap="flat" cmpd="sng" algn="ctr">
                      <a:solidFill>
                        <a:srgbClr val="00A8C8"/>
                      </a:solid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bg1"/>
                          </a:solidFill>
                          <a:latin typeface="Arial" panose="020B0604020202020204" pitchFamily="34" charset="0"/>
                          <a:cs typeface="Arial" panose="020B0604020202020204" pitchFamily="34" charset="0"/>
                        </a:rPr>
                        <a:t>Employee Only</a:t>
                      </a:r>
                    </a:p>
                  </a:txBody>
                  <a:tcPr marL="59152" marR="59152" marT="0" marB="0" anchor="ctr"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bg1"/>
                          </a:solidFill>
                          <a:latin typeface="Arial" panose="020B0604020202020204" pitchFamily="34" charset="0"/>
                          <a:cs typeface="Arial" panose="020B0604020202020204" pitchFamily="34" charset="0"/>
                        </a:rPr>
                        <a:t>Employee &amp; Spouse</a:t>
                      </a:r>
                    </a:p>
                  </a:txBody>
                  <a:tcPr marL="59152" marR="59152" marT="0" marB="0" anchor="ctr"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bg1"/>
                          </a:solidFill>
                          <a:latin typeface="Arial" panose="020B0604020202020204" pitchFamily="34" charset="0"/>
                          <a:cs typeface="Arial" panose="020B0604020202020204" pitchFamily="34" charset="0"/>
                        </a:rPr>
                        <a:t>Employee &amp; Children</a:t>
                      </a:r>
                    </a:p>
                  </a:txBody>
                  <a:tcPr marL="59152" marR="59152" marT="0" marB="0" anchor="ctr"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bg1"/>
                          </a:solidFill>
                          <a:latin typeface="Arial" panose="020B0604020202020204" pitchFamily="34" charset="0"/>
                          <a:cs typeface="Arial" panose="020B0604020202020204" pitchFamily="34" charset="0"/>
                        </a:rPr>
                        <a:t>Employee &amp; Family</a:t>
                      </a:r>
                    </a:p>
                  </a:txBody>
                  <a:tcPr marL="59152" marR="59152" marT="0" marB="0" anchor="ctr" horzOverflow="overflow">
                    <a:lnL cap="flat" cmpd="sng" algn="ctr">
                      <a:no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extLst>
                  <a:ext uri="{0D108BD9-81ED-4DB2-BD59-A6C34878D82A}">
                    <a16:rowId xmlns="" xmlns:a16="http://schemas.microsoft.com/office/drawing/2014/main" val="10001"/>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latin typeface="Arial" panose="020B0604020202020204" pitchFamily="34" charset="0"/>
                          <a:cs typeface="Arial" panose="020B0604020202020204" pitchFamily="34" charset="0"/>
                        </a:rPr>
                        <a:t>PPO</a:t>
                      </a:r>
                    </a:p>
                  </a:txBody>
                  <a:tcPr marL="62987" marR="62987" marT="62990" marB="6299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$41.25</a:t>
                      </a:r>
                    </a:p>
                  </a:txBody>
                  <a:tcPr marL="62987" marR="62987" marT="62990" marB="6299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$238.75</a:t>
                      </a:r>
                    </a:p>
                  </a:txBody>
                  <a:tcPr marL="62987" marR="62987" marT="62990" marB="6299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$211.25</a:t>
                      </a:r>
                    </a:p>
                  </a:txBody>
                  <a:tcPr marL="62987" marR="62987" marT="62990" marB="6299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$461.25</a:t>
                      </a:r>
                    </a:p>
                  </a:txBody>
                  <a:tcPr marL="62987" marR="62987" marT="62990" marB="6299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lumMod val="95000"/>
                      </a:schemeClr>
                    </a:solidFill>
                  </a:tcPr>
                </a:tc>
                <a:extLst>
                  <a:ext uri="{0D108BD9-81ED-4DB2-BD59-A6C34878D82A}">
                    <a16:rowId xmlns="" xmlns:a16="http://schemas.microsoft.com/office/drawing/2014/main" val="10002"/>
                  </a:ext>
                </a:extLst>
              </a:tr>
            </a:tbl>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left)">
                                      <p:cBhvr>
                                        <p:cTn id="7" dur="500"/>
                                        <p:tgtEl>
                                          <p:spTgt spid="184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fade">
                                      <p:cBhvr>
                                        <p:cTn id="11" dur="500"/>
                                        <p:tgtEl>
                                          <p:spTgt spid="18435">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altLang="en-US" dirty="0" smtClean="0"/>
              <a:t>FLEXIBLE SPENDING ACCOUNT (FSA)</a:t>
            </a:r>
          </a:p>
        </p:txBody>
      </p:sp>
      <p:grpSp>
        <p:nvGrpSpPr>
          <p:cNvPr id="4" name="Group 3"/>
          <p:cNvGrpSpPr/>
          <p:nvPr/>
        </p:nvGrpSpPr>
        <p:grpSpPr>
          <a:xfrm>
            <a:off x="319880" y="1323975"/>
            <a:ext cx="2743200" cy="4635389"/>
            <a:chOff x="319880" y="1323975"/>
            <a:chExt cx="2743200" cy="4635389"/>
          </a:xfrm>
        </p:grpSpPr>
        <p:sp>
          <p:nvSpPr>
            <p:cNvPr id="24" name="Round Same Side Corner Rectangle 23"/>
            <p:cNvSpPr/>
            <p:nvPr/>
          </p:nvSpPr>
          <p:spPr bwMode="auto">
            <a:xfrm>
              <a:off x="319880" y="1323975"/>
              <a:ext cx="2743200" cy="1246188"/>
            </a:xfrm>
            <a:prstGeom prst="round2SameRect">
              <a:avLst/>
            </a:prstGeom>
            <a:solidFill>
              <a:srgbClr val="0FB795"/>
            </a:solidFill>
            <a:ln w="9525" cap="flat" cmpd="sng" algn="ctr">
              <a:noFill/>
              <a:prstDash val="solid"/>
              <a:round/>
              <a:headEnd type="none" w="med" len="med"/>
              <a:tailEnd type="none" w="med" len="med"/>
            </a:ln>
            <a:effectLst/>
          </p:spPr>
          <p:txBody>
            <a:bodyPr lIns="0" tIns="0" anchor="ctr"/>
            <a:lstStyle/>
            <a:p>
              <a:pPr>
                <a:defRPr/>
              </a:pPr>
              <a:r>
                <a:rPr lang="en-US" b="1" dirty="0" smtClean="0">
                  <a:solidFill>
                    <a:schemeClr val="bg1"/>
                  </a:solidFill>
                  <a:latin typeface="Arial" panose="020B0604020202020204" pitchFamily="34" charset="0"/>
                  <a:cs typeface="Arial" panose="020B0604020202020204" pitchFamily="34" charset="0"/>
                </a:rPr>
                <a:t>Health Care FSA</a:t>
              </a:r>
              <a:endParaRPr lang="en-US" b="1" dirty="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319880" y="2609739"/>
              <a:ext cx="2743200" cy="3349625"/>
              <a:chOff x="319880" y="2609739"/>
              <a:chExt cx="2743200" cy="3349625"/>
            </a:xfrm>
          </p:grpSpPr>
          <p:sp>
            <p:nvSpPr>
              <p:cNvPr id="20488" name="Rectangle 1"/>
              <p:cNvSpPr>
                <a:spLocks noChangeArrowheads="1"/>
              </p:cNvSpPr>
              <p:nvPr/>
            </p:nvSpPr>
            <p:spPr bwMode="auto">
              <a:xfrm>
                <a:off x="319880" y="2609739"/>
                <a:ext cx="2743200" cy="3349625"/>
              </a:xfrm>
              <a:prstGeom prst="rect">
                <a:avLst/>
              </a:prstGeom>
              <a:noFill/>
              <a:ln w="9525" algn="ctr">
                <a:solidFill>
                  <a:srgbClr val="0FB795"/>
                </a:solidFill>
                <a:round/>
                <a:headEnd/>
                <a:tailEnd/>
              </a:ln>
              <a:extLst>
                <a:ext uri="{909E8E84-426E-40DD-AFC4-6F175D3DCCD1}">
                  <a14:hiddenFill xmlns:a14="http://schemas.microsoft.com/office/drawing/2010/main">
                    <a:solidFill>
                      <a:srgbClr val="FFFFFF"/>
                    </a:solidFill>
                  </a14:hiddenFill>
                </a:ext>
              </a:extLst>
            </p:spPr>
            <p:txBody>
              <a:bodyPr wrap="none" lIns="0" tIns="0"/>
              <a:lstStyle>
                <a:lvl1pPr marL="342900" indent="-342900" algn="l" eaLnBrk="0" hangingPunct="0">
                  <a:spcBef>
                    <a:spcPct val="60000"/>
                  </a:spcBef>
                  <a:buChar char="•"/>
                  <a:defRPr sz="2000">
                    <a:solidFill>
                      <a:srgbClr val="262626"/>
                    </a:solidFill>
                    <a:latin typeface="Franklin Gothic Book" pitchFamily="34" charset="0"/>
                  </a:defRPr>
                </a:lvl1pPr>
                <a:lvl2pPr marL="742950" indent="-285750" algn="l" eaLnBrk="0" hangingPunct="0">
                  <a:spcBef>
                    <a:spcPct val="20000"/>
                  </a:spcBef>
                  <a:buChar char="–"/>
                  <a:defRPr sz="2000">
                    <a:solidFill>
                      <a:srgbClr val="262626"/>
                    </a:solidFill>
                    <a:latin typeface="Franklin Gothic Book" pitchFamily="34" charset="0"/>
                  </a:defRPr>
                </a:lvl2pPr>
                <a:lvl3pPr marL="1143000" indent="-228600" algn="l" eaLnBrk="0" hangingPunct="0">
                  <a:spcBef>
                    <a:spcPct val="20000"/>
                  </a:spcBef>
                  <a:buFont typeface="Arial" charset="0"/>
                  <a:buChar char="­"/>
                  <a:defRPr sz="2000">
                    <a:solidFill>
                      <a:srgbClr val="262626"/>
                    </a:solidFill>
                    <a:latin typeface="Franklin Gothic Book" pitchFamily="34" charset="0"/>
                  </a:defRPr>
                </a:lvl3pPr>
                <a:lvl4pPr marL="1600200" indent="-228600" algn="l" eaLnBrk="0" hangingPunct="0">
                  <a:spcBef>
                    <a:spcPct val="20000"/>
                  </a:spcBef>
                  <a:buFont typeface="Arial" charset="0"/>
                  <a:buChar char="­"/>
                  <a:defRPr sz="2000">
                    <a:solidFill>
                      <a:srgbClr val="262626"/>
                    </a:solidFill>
                    <a:latin typeface="Franklin Gothic Book" pitchFamily="34" charset="0"/>
                  </a:defRPr>
                </a:lvl4pPr>
                <a:lvl5pPr marL="2057400" indent="-228600" algn="l" eaLnBrk="0" hangingPunct="0">
                  <a:spcBef>
                    <a:spcPct val="20000"/>
                  </a:spcBef>
                  <a:buFont typeface="Arial" charset="0"/>
                  <a:buChar char="-"/>
                  <a:defRPr sz="2000">
                    <a:solidFill>
                      <a:srgbClr val="262626"/>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9pPr>
              </a:lstStyle>
              <a:p>
                <a:pPr algn="ctr" eaLnBrk="1" hangingPunct="1">
                  <a:spcBef>
                    <a:spcPct val="0"/>
                  </a:spcBef>
                </a:pPr>
                <a:endParaRPr lang="en-US" altLang="en-US">
                  <a:solidFill>
                    <a:schemeClr val="tx1"/>
                  </a:solidFill>
                  <a:latin typeface="Franklin Gothic Medium" pitchFamily="34" charset="0"/>
                </a:endParaRPr>
              </a:p>
            </p:txBody>
          </p:sp>
          <p:sp>
            <p:nvSpPr>
              <p:cNvPr id="20489" name="TextBox 9"/>
              <p:cNvSpPr txBox="1">
                <a:spLocks noChangeArrowheads="1"/>
              </p:cNvSpPr>
              <p:nvPr/>
            </p:nvSpPr>
            <p:spPr bwMode="auto">
              <a:xfrm>
                <a:off x="374252" y="2689224"/>
                <a:ext cx="2634456" cy="2209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lgn="l" eaLnBrk="0" hangingPunct="0">
                  <a:spcBef>
                    <a:spcPct val="60000"/>
                  </a:spcBef>
                  <a:buChar char="•"/>
                  <a:defRPr sz="2000">
                    <a:solidFill>
                      <a:srgbClr val="262626"/>
                    </a:solidFill>
                    <a:latin typeface="Franklin Gothic Book" pitchFamily="34" charset="0"/>
                  </a:defRPr>
                </a:lvl1pPr>
                <a:lvl2pPr marL="742950" indent="-285750" algn="l" eaLnBrk="0" hangingPunct="0">
                  <a:spcBef>
                    <a:spcPct val="20000"/>
                  </a:spcBef>
                  <a:buChar char="–"/>
                  <a:defRPr sz="2000">
                    <a:solidFill>
                      <a:srgbClr val="262626"/>
                    </a:solidFill>
                    <a:latin typeface="Franklin Gothic Book" pitchFamily="34" charset="0"/>
                  </a:defRPr>
                </a:lvl2pPr>
                <a:lvl3pPr marL="1143000" indent="-228600" algn="l" eaLnBrk="0" hangingPunct="0">
                  <a:spcBef>
                    <a:spcPct val="20000"/>
                  </a:spcBef>
                  <a:buFont typeface="Arial" charset="0"/>
                  <a:buChar char="­"/>
                  <a:defRPr sz="2000">
                    <a:solidFill>
                      <a:srgbClr val="262626"/>
                    </a:solidFill>
                    <a:latin typeface="Franklin Gothic Book" pitchFamily="34" charset="0"/>
                  </a:defRPr>
                </a:lvl3pPr>
                <a:lvl4pPr marL="1600200" indent="-228600" algn="l" eaLnBrk="0" hangingPunct="0">
                  <a:spcBef>
                    <a:spcPct val="20000"/>
                  </a:spcBef>
                  <a:buFont typeface="Arial" charset="0"/>
                  <a:buChar char="­"/>
                  <a:defRPr sz="2000">
                    <a:solidFill>
                      <a:srgbClr val="262626"/>
                    </a:solidFill>
                    <a:latin typeface="Franklin Gothic Book" pitchFamily="34" charset="0"/>
                  </a:defRPr>
                </a:lvl4pPr>
                <a:lvl5pPr marL="2057400" indent="-228600" algn="l" eaLnBrk="0" hangingPunct="0">
                  <a:spcBef>
                    <a:spcPct val="20000"/>
                  </a:spcBef>
                  <a:buFont typeface="Arial" charset="0"/>
                  <a:buChar char="-"/>
                  <a:defRPr sz="2000">
                    <a:solidFill>
                      <a:srgbClr val="262626"/>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9pPr>
              </a:lstStyle>
              <a:p>
                <a:pPr eaLnBrk="1" hangingPunct="1">
                  <a:spcBef>
                    <a:spcPct val="0"/>
                  </a:spcBef>
                </a:pPr>
                <a:r>
                  <a:rPr lang="en-US" altLang="en-US" sz="1600" dirty="0">
                    <a:latin typeface="Arial" panose="020B0604020202020204" pitchFamily="34" charset="0"/>
                    <a:cs typeface="Arial" panose="020B0604020202020204" pitchFamily="34" charset="0"/>
                  </a:rPr>
                  <a:t>P</a:t>
                </a:r>
                <a:r>
                  <a:rPr lang="en-US" altLang="en-US" sz="1600" dirty="0" smtClean="0">
                    <a:latin typeface="Arial" panose="020B0604020202020204" pitchFamily="34" charset="0"/>
                    <a:cs typeface="Arial" panose="020B0604020202020204" pitchFamily="34" charset="0"/>
                  </a:rPr>
                  <a:t>ay </a:t>
                </a:r>
                <a:r>
                  <a:rPr lang="en-US" altLang="en-US" sz="1600" dirty="0">
                    <a:latin typeface="Arial" panose="020B0604020202020204" pitchFamily="34" charset="0"/>
                    <a:cs typeface="Arial" panose="020B0604020202020204" pitchFamily="34" charset="0"/>
                  </a:rPr>
                  <a:t>for </a:t>
                </a:r>
                <a:r>
                  <a:rPr lang="en-US" altLang="en-US" sz="1600" dirty="0" smtClean="0">
                    <a:latin typeface="Arial" panose="020B0604020202020204" pitchFamily="34" charset="0"/>
                    <a:cs typeface="Arial" panose="020B0604020202020204" pitchFamily="34" charset="0"/>
                  </a:rPr>
                  <a:t>out-of-pocket </a:t>
                </a:r>
                <a:r>
                  <a:rPr lang="en-US" altLang="en-US" sz="1600" dirty="0">
                    <a:latin typeface="Arial" panose="020B0604020202020204" pitchFamily="34" charset="0"/>
                    <a:cs typeface="Arial" panose="020B0604020202020204" pitchFamily="34" charset="0"/>
                  </a:rPr>
                  <a:t>medical, dental, and vision expenses </a:t>
                </a:r>
                <a:r>
                  <a:rPr lang="en-US" altLang="en-US" sz="1600" dirty="0" smtClean="0">
                    <a:latin typeface="Arial" panose="020B0604020202020204" pitchFamily="34" charset="0"/>
                    <a:cs typeface="Arial" panose="020B0604020202020204" pitchFamily="34" charset="0"/>
                  </a:rPr>
                  <a:t>pre-tax</a:t>
                </a:r>
              </a:p>
              <a:p>
                <a:pPr eaLnBrk="1" hangingPunct="1">
                  <a:spcBef>
                    <a:spcPct val="0"/>
                  </a:spcBef>
                </a:pPr>
                <a:endParaRPr lang="en-US" altLang="en-US" sz="1600" dirty="0">
                  <a:latin typeface="Arial" panose="020B0604020202020204" pitchFamily="34" charset="0"/>
                  <a:cs typeface="Arial" panose="020B0604020202020204" pitchFamily="34" charset="0"/>
                </a:endParaRPr>
              </a:p>
              <a:p>
                <a:pPr eaLnBrk="1" hangingPunct="1">
                  <a:spcBef>
                    <a:spcPct val="0"/>
                  </a:spcBef>
                </a:pPr>
                <a:r>
                  <a:rPr lang="en-US" altLang="en-US" sz="1600" dirty="0" smtClean="0">
                    <a:latin typeface="Arial" panose="020B0604020202020204" pitchFamily="34" charset="0"/>
                    <a:cs typeface="Arial" panose="020B0604020202020204" pitchFamily="34" charset="0"/>
                  </a:rPr>
                  <a:t>Entire elected balance is available at the beginning of plan year</a:t>
                </a:r>
                <a:endParaRPr lang="en-US" altLang="en-US" sz="1600" dirty="0">
                  <a:latin typeface="Arial" panose="020B0604020202020204" pitchFamily="34" charset="0"/>
                  <a:cs typeface="Arial" panose="020B0604020202020204" pitchFamily="34" charset="0"/>
                </a:endParaRPr>
              </a:p>
              <a:p>
                <a:pPr eaLnBrk="1" hangingPunct="1">
                  <a:spcBef>
                    <a:spcPct val="0"/>
                  </a:spcBef>
                </a:pPr>
                <a:endParaRPr lang="en-US" altLang="en-US" sz="1600" dirty="0">
                  <a:latin typeface="Arial" panose="020B0604020202020204" pitchFamily="34" charset="0"/>
                  <a:cs typeface="Arial" panose="020B0604020202020204" pitchFamily="34" charset="0"/>
                </a:endParaRPr>
              </a:p>
              <a:p>
                <a:pPr eaLnBrk="1" hangingPunct="1">
                  <a:spcBef>
                    <a:spcPct val="0"/>
                  </a:spcBef>
                </a:pPr>
                <a:r>
                  <a:rPr lang="en-US" altLang="en-US" sz="1600" dirty="0">
                    <a:latin typeface="Arial" panose="020B0604020202020204" pitchFamily="34" charset="0"/>
                    <a:cs typeface="Arial" panose="020B0604020202020204" pitchFamily="34" charset="0"/>
                  </a:rPr>
                  <a:t>Maximum allowable contribution: </a:t>
                </a:r>
                <a:r>
                  <a:rPr lang="en-US" altLang="en-US" sz="1600" dirty="0" smtClean="0">
                    <a:latin typeface="Arial" panose="020B0604020202020204" pitchFamily="34" charset="0"/>
                    <a:cs typeface="Arial" panose="020B0604020202020204" pitchFamily="34" charset="0"/>
                  </a:rPr>
                  <a:t>$1,200</a:t>
                </a:r>
                <a:endParaRPr lang="en-US" altLang="en-US" sz="1600" dirty="0">
                  <a:latin typeface="Arial" panose="020B0604020202020204" pitchFamily="34" charset="0"/>
                  <a:cs typeface="Arial" panose="020B0604020202020204" pitchFamily="34" charset="0"/>
                </a:endParaRPr>
              </a:p>
            </p:txBody>
          </p:sp>
        </p:grpSp>
      </p:grpSp>
      <p:grpSp>
        <p:nvGrpSpPr>
          <p:cNvPr id="5" name="Group 4"/>
          <p:cNvGrpSpPr/>
          <p:nvPr/>
        </p:nvGrpSpPr>
        <p:grpSpPr>
          <a:xfrm>
            <a:off x="3325813" y="1323975"/>
            <a:ext cx="2849562" cy="4635389"/>
            <a:chOff x="3325813" y="1323975"/>
            <a:chExt cx="2849562" cy="4635389"/>
          </a:xfrm>
        </p:grpSpPr>
        <p:sp>
          <p:nvSpPr>
            <p:cNvPr id="22" name="Round Same Side Corner Rectangle 21"/>
            <p:cNvSpPr/>
            <p:nvPr/>
          </p:nvSpPr>
          <p:spPr bwMode="auto">
            <a:xfrm>
              <a:off x="3325813" y="1323975"/>
              <a:ext cx="2849562" cy="1246188"/>
            </a:xfrm>
            <a:prstGeom prst="round2SameRect">
              <a:avLst/>
            </a:prstGeom>
            <a:solidFill>
              <a:srgbClr val="FBAE17"/>
            </a:solidFill>
            <a:ln w="9525" cap="flat" cmpd="sng" algn="ctr">
              <a:noFill/>
              <a:prstDash val="solid"/>
              <a:round/>
              <a:headEnd type="none" w="med" len="med"/>
              <a:tailEnd type="none" w="med" len="med"/>
            </a:ln>
            <a:effectLst/>
          </p:spPr>
          <p:txBody>
            <a:bodyPr lIns="0" tIns="0" anchor="ctr"/>
            <a:lstStyle/>
            <a:p>
              <a:pPr>
                <a:defRPr/>
              </a:pPr>
              <a:endParaRPr lang="en-US" b="1" dirty="0">
                <a:solidFill>
                  <a:schemeClr val="bg1"/>
                </a:solidFill>
                <a:latin typeface="Arial" panose="020B0604020202020204" pitchFamily="34" charset="0"/>
                <a:cs typeface="Arial" panose="020B0604020202020204" pitchFamily="34" charset="0"/>
              </a:endParaRPr>
            </a:p>
            <a:p>
              <a:pPr>
                <a:defRPr/>
              </a:pPr>
              <a:endParaRPr lang="en-US" b="1" dirty="0">
                <a:solidFill>
                  <a:schemeClr val="bg1"/>
                </a:solidFill>
                <a:latin typeface="Arial" panose="020B0604020202020204" pitchFamily="34" charset="0"/>
                <a:cs typeface="Arial" panose="020B0604020202020204" pitchFamily="34" charset="0"/>
              </a:endParaRPr>
            </a:p>
            <a:p>
              <a:pPr>
                <a:defRPr/>
              </a:pPr>
              <a:r>
                <a:rPr lang="en-US" b="1" dirty="0">
                  <a:solidFill>
                    <a:schemeClr val="bg1"/>
                  </a:solidFill>
                  <a:latin typeface="Arial" panose="020B0604020202020204" pitchFamily="34" charset="0"/>
                  <a:cs typeface="Arial" panose="020B0604020202020204" pitchFamily="34" charset="0"/>
                </a:rPr>
                <a:t>Dependent Care </a:t>
              </a:r>
              <a:r>
                <a:rPr lang="en-US" b="1" dirty="0" smtClean="0">
                  <a:solidFill>
                    <a:schemeClr val="bg1"/>
                  </a:solidFill>
                  <a:latin typeface="Arial" panose="020B0604020202020204" pitchFamily="34" charset="0"/>
                  <a:cs typeface="Arial" panose="020B0604020202020204" pitchFamily="34" charset="0"/>
                </a:rPr>
                <a:t>FSA</a:t>
              </a:r>
              <a:endParaRPr lang="en-US" b="1" dirty="0">
                <a:solidFill>
                  <a:schemeClr val="bg1"/>
                </a:solidFill>
                <a:latin typeface="Arial" panose="020B0604020202020204" pitchFamily="34" charset="0"/>
                <a:cs typeface="Arial" panose="020B0604020202020204" pitchFamily="34" charset="0"/>
              </a:endParaRPr>
            </a:p>
            <a:p>
              <a:pPr>
                <a:defRPr/>
              </a:pPr>
              <a:endParaRPr lang="en-US" b="1" dirty="0">
                <a:solidFill>
                  <a:schemeClr val="bg1"/>
                </a:solidFill>
                <a:latin typeface="Arial" panose="020B0604020202020204" pitchFamily="34" charset="0"/>
                <a:cs typeface="Arial" panose="020B0604020202020204" pitchFamily="34" charset="0"/>
              </a:endParaRPr>
            </a:p>
            <a:p>
              <a:pPr>
                <a:defRPr/>
              </a:pPr>
              <a:endParaRPr lang="en-US" b="1" dirty="0">
                <a:solidFill>
                  <a:schemeClr val="bg1"/>
                </a:solidFill>
                <a:latin typeface="Arial" panose="020B0604020202020204" pitchFamily="34" charset="0"/>
                <a:cs typeface="Arial" panose="020B0604020202020204" pitchFamily="34" charset="0"/>
              </a:endParaRPr>
            </a:p>
          </p:txBody>
        </p:sp>
        <p:sp>
          <p:nvSpPr>
            <p:cNvPr id="20490" name="Rectangle 16"/>
            <p:cNvSpPr>
              <a:spLocks noChangeArrowheads="1"/>
            </p:cNvSpPr>
            <p:nvPr/>
          </p:nvSpPr>
          <p:spPr bwMode="auto">
            <a:xfrm>
              <a:off x="3325813" y="2609739"/>
              <a:ext cx="2849562" cy="3349625"/>
            </a:xfrm>
            <a:prstGeom prst="rect">
              <a:avLst/>
            </a:prstGeom>
            <a:noFill/>
            <a:ln w="9525" algn="ctr">
              <a:solidFill>
                <a:srgbClr val="FCAF17"/>
              </a:solidFill>
              <a:round/>
              <a:headEnd/>
              <a:tailEnd/>
            </a:ln>
            <a:extLst>
              <a:ext uri="{909E8E84-426E-40DD-AFC4-6F175D3DCCD1}">
                <a14:hiddenFill xmlns:a14="http://schemas.microsoft.com/office/drawing/2010/main">
                  <a:solidFill>
                    <a:srgbClr val="FFFFFF"/>
                  </a:solidFill>
                </a14:hiddenFill>
              </a:ext>
            </a:extLst>
          </p:spPr>
          <p:txBody>
            <a:bodyPr wrap="none" lIns="0" tIns="0"/>
            <a:lstStyle>
              <a:lvl1pPr marL="342900" indent="-342900" algn="l" eaLnBrk="0" hangingPunct="0">
                <a:spcBef>
                  <a:spcPct val="60000"/>
                </a:spcBef>
                <a:buChar char="•"/>
                <a:defRPr sz="2000">
                  <a:solidFill>
                    <a:srgbClr val="262626"/>
                  </a:solidFill>
                  <a:latin typeface="Franklin Gothic Book" pitchFamily="34" charset="0"/>
                </a:defRPr>
              </a:lvl1pPr>
              <a:lvl2pPr marL="742950" indent="-285750" algn="l" eaLnBrk="0" hangingPunct="0">
                <a:spcBef>
                  <a:spcPct val="20000"/>
                </a:spcBef>
                <a:buChar char="–"/>
                <a:defRPr sz="2000">
                  <a:solidFill>
                    <a:srgbClr val="262626"/>
                  </a:solidFill>
                  <a:latin typeface="Franklin Gothic Book" pitchFamily="34" charset="0"/>
                </a:defRPr>
              </a:lvl2pPr>
              <a:lvl3pPr marL="1143000" indent="-228600" algn="l" eaLnBrk="0" hangingPunct="0">
                <a:spcBef>
                  <a:spcPct val="20000"/>
                </a:spcBef>
                <a:buFont typeface="Arial" charset="0"/>
                <a:buChar char="­"/>
                <a:defRPr sz="2000">
                  <a:solidFill>
                    <a:srgbClr val="262626"/>
                  </a:solidFill>
                  <a:latin typeface="Franklin Gothic Book" pitchFamily="34" charset="0"/>
                </a:defRPr>
              </a:lvl3pPr>
              <a:lvl4pPr marL="1600200" indent="-228600" algn="l" eaLnBrk="0" hangingPunct="0">
                <a:spcBef>
                  <a:spcPct val="20000"/>
                </a:spcBef>
                <a:buFont typeface="Arial" charset="0"/>
                <a:buChar char="­"/>
                <a:defRPr sz="2000">
                  <a:solidFill>
                    <a:srgbClr val="262626"/>
                  </a:solidFill>
                  <a:latin typeface="Franklin Gothic Book" pitchFamily="34" charset="0"/>
                </a:defRPr>
              </a:lvl4pPr>
              <a:lvl5pPr marL="2057400" indent="-228600" algn="l" eaLnBrk="0" hangingPunct="0">
                <a:spcBef>
                  <a:spcPct val="20000"/>
                </a:spcBef>
                <a:buFont typeface="Arial" charset="0"/>
                <a:buChar char="-"/>
                <a:defRPr sz="2000">
                  <a:solidFill>
                    <a:srgbClr val="262626"/>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9pPr>
            </a:lstStyle>
            <a:p>
              <a:pPr algn="ctr" eaLnBrk="1" hangingPunct="1">
                <a:spcBef>
                  <a:spcPct val="0"/>
                </a:spcBef>
              </a:pPr>
              <a:endParaRPr lang="en-US" altLang="en-US">
                <a:solidFill>
                  <a:schemeClr val="tx1"/>
                </a:solidFill>
                <a:latin typeface="Franklin Gothic Medium" pitchFamily="34" charset="0"/>
              </a:endParaRPr>
            </a:p>
          </p:txBody>
        </p:sp>
        <p:sp>
          <p:nvSpPr>
            <p:cNvPr id="20491" name="TextBox 17"/>
            <p:cNvSpPr txBox="1">
              <a:spLocks noChangeArrowheads="1"/>
            </p:cNvSpPr>
            <p:nvPr/>
          </p:nvSpPr>
          <p:spPr bwMode="auto">
            <a:xfrm>
              <a:off x="3338512" y="2689225"/>
              <a:ext cx="2836863"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lgn="l" eaLnBrk="0" hangingPunct="0">
                <a:spcBef>
                  <a:spcPct val="60000"/>
                </a:spcBef>
                <a:buChar char="•"/>
                <a:defRPr sz="2000">
                  <a:solidFill>
                    <a:srgbClr val="262626"/>
                  </a:solidFill>
                  <a:latin typeface="Franklin Gothic Book" pitchFamily="34" charset="0"/>
                </a:defRPr>
              </a:lvl1pPr>
              <a:lvl2pPr marL="742950" indent="-285750" algn="l" eaLnBrk="0" hangingPunct="0">
                <a:spcBef>
                  <a:spcPct val="20000"/>
                </a:spcBef>
                <a:buChar char="–"/>
                <a:defRPr sz="2000">
                  <a:solidFill>
                    <a:srgbClr val="262626"/>
                  </a:solidFill>
                  <a:latin typeface="Franklin Gothic Book" pitchFamily="34" charset="0"/>
                </a:defRPr>
              </a:lvl2pPr>
              <a:lvl3pPr marL="1143000" indent="-228600" algn="l" eaLnBrk="0" hangingPunct="0">
                <a:spcBef>
                  <a:spcPct val="20000"/>
                </a:spcBef>
                <a:buFont typeface="Arial" charset="0"/>
                <a:buChar char="­"/>
                <a:defRPr sz="2000">
                  <a:solidFill>
                    <a:srgbClr val="262626"/>
                  </a:solidFill>
                  <a:latin typeface="Franklin Gothic Book" pitchFamily="34" charset="0"/>
                </a:defRPr>
              </a:lvl3pPr>
              <a:lvl4pPr marL="1600200" indent="-228600" algn="l" eaLnBrk="0" hangingPunct="0">
                <a:spcBef>
                  <a:spcPct val="20000"/>
                </a:spcBef>
                <a:buFont typeface="Arial" charset="0"/>
                <a:buChar char="­"/>
                <a:defRPr sz="2000">
                  <a:solidFill>
                    <a:srgbClr val="262626"/>
                  </a:solidFill>
                  <a:latin typeface="Franklin Gothic Book" pitchFamily="34" charset="0"/>
                </a:defRPr>
              </a:lvl4pPr>
              <a:lvl5pPr marL="2057400" indent="-228600" algn="l" eaLnBrk="0" hangingPunct="0">
                <a:spcBef>
                  <a:spcPct val="20000"/>
                </a:spcBef>
                <a:buFont typeface="Arial" charset="0"/>
                <a:buChar char="-"/>
                <a:defRPr sz="2000">
                  <a:solidFill>
                    <a:srgbClr val="262626"/>
                  </a:solidFill>
                  <a:latin typeface="Franklin Gothic Book" pitchFamily="34" charset="0"/>
                </a:defRPr>
              </a:lvl5pPr>
              <a:lvl6pPr marL="25146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6pPr>
              <a:lvl7pPr marL="29718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7pPr>
              <a:lvl8pPr marL="34290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8pPr>
              <a:lvl9pPr marL="3886200" indent="-228600" eaLnBrk="0" fontAlgn="base" hangingPunct="0">
                <a:spcBef>
                  <a:spcPct val="20000"/>
                </a:spcBef>
                <a:spcAft>
                  <a:spcPct val="0"/>
                </a:spcAft>
                <a:buFont typeface="Arial" charset="0"/>
                <a:buChar char="-"/>
                <a:defRPr sz="2000">
                  <a:solidFill>
                    <a:srgbClr val="262626"/>
                  </a:solidFill>
                  <a:latin typeface="Franklin Gothic Book" pitchFamily="34" charset="0"/>
                </a:defRPr>
              </a:lvl9pPr>
            </a:lstStyle>
            <a:p>
              <a:pPr eaLnBrk="1" hangingPunct="1">
                <a:lnSpc>
                  <a:spcPct val="95000"/>
                </a:lnSpc>
                <a:spcBef>
                  <a:spcPct val="0"/>
                </a:spcBef>
              </a:pPr>
              <a:r>
                <a:rPr lang="en-US" altLang="en-US" sz="1600" dirty="0">
                  <a:latin typeface="Arial" panose="020B0604020202020204" pitchFamily="34" charset="0"/>
                  <a:cs typeface="Arial" panose="020B0604020202020204" pitchFamily="34" charset="0"/>
                </a:rPr>
                <a:t>P</a:t>
              </a:r>
              <a:r>
                <a:rPr lang="en-US" altLang="en-US" sz="1600" dirty="0" smtClean="0">
                  <a:latin typeface="Arial" panose="020B0604020202020204" pitchFamily="34" charset="0"/>
                  <a:cs typeface="Arial" panose="020B0604020202020204" pitchFamily="34" charset="0"/>
                </a:rPr>
                <a:t>ay </a:t>
              </a:r>
              <a:r>
                <a:rPr lang="en-US" altLang="en-US" sz="1600" dirty="0">
                  <a:latin typeface="Arial" panose="020B0604020202020204" pitchFamily="34" charset="0"/>
                  <a:cs typeface="Arial" panose="020B0604020202020204" pitchFamily="34" charset="0"/>
                </a:rPr>
                <a:t>for dependent care expense on a pre-tax basis</a:t>
              </a:r>
            </a:p>
            <a:p>
              <a:pPr eaLnBrk="1" hangingPunct="1">
                <a:lnSpc>
                  <a:spcPct val="95000"/>
                </a:lnSpc>
                <a:spcBef>
                  <a:spcPct val="0"/>
                </a:spcBef>
              </a:pPr>
              <a:endParaRPr lang="en-US" altLang="en-US" sz="1600" dirty="0" smtClean="0">
                <a:latin typeface="Arial" panose="020B0604020202020204" pitchFamily="34" charset="0"/>
                <a:cs typeface="Arial" panose="020B0604020202020204" pitchFamily="34" charset="0"/>
              </a:endParaRPr>
            </a:p>
            <a:p>
              <a:pPr eaLnBrk="1" hangingPunct="1">
                <a:lnSpc>
                  <a:spcPct val="95000"/>
                </a:lnSpc>
                <a:spcBef>
                  <a:spcPct val="0"/>
                </a:spcBef>
              </a:pPr>
              <a:r>
                <a:rPr lang="en-US" altLang="en-US" sz="1600" dirty="0" smtClean="0">
                  <a:latin typeface="Arial" panose="020B0604020202020204" pitchFamily="34" charset="0"/>
                  <a:cs typeface="Arial" panose="020B0604020202020204" pitchFamily="34" charset="0"/>
                </a:rPr>
                <a:t>Childcare </a:t>
              </a:r>
              <a:r>
                <a:rPr lang="en-US" altLang="en-US" sz="1600" dirty="0">
                  <a:latin typeface="Arial" panose="020B0604020202020204" pitchFamily="34" charset="0"/>
                  <a:cs typeface="Arial" panose="020B0604020202020204" pitchFamily="34" charset="0"/>
                </a:rPr>
                <a:t>for children </a:t>
              </a:r>
              <a:r>
                <a:rPr lang="en-US" altLang="en-US" sz="1600" dirty="0" smtClean="0">
                  <a:latin typeface="Arial" panose="020B0604020202020204" pitchFamily="34" charset="0"/>
                  <a:cs typeface="Arial" panose="020B0604020202020204" pitchFamily="34" charset="0"/>
                </a:rPr>
                <a:t>up to 13 &amp; day </a:t>
              </a:r>
              <a:r>
                <a:rPr lang="en-US" altLang="en-US" sz="1600" dirty="0">
                  <a:latin typeface="Arial" panose="020B0604020202020204" pitchFamily="34" charset="0"/>
                  <a:cs typeface="Arial" panose="020B0604020202020204" pitchFamily="34" charset="0"/>
                </a:rPr>
                <a:t>care of senior </a:t>
              </a:r>
              <a:r>
                <a:rPr lang="en-US" altLang="en-US" sz="1600" dirty="0" smtClean="0">
                  <a:latin typeface="Arial" panose="020B0604020202020204" pitchFamily="34" charset="0"/>
                  <a:cs typeface="Arial" panose="020B0604020202020204" pitchFamily="34" charset="0"/>
                </a:rPr>
                <a:t>dependents living with </a:t>
              </a:r>
              <a:r>
                <a:rPr lang="en-US" altLang="en-US" sz="1600" dirty="0">
                  <a:latin typeface="Arial" panose="020B0604020202020204" pitchFamily="34" charset="0"/>
                  <a:cs typeface="Arial" panose="020B0604020202020204" pitchFamily="34" charset="0"/>
                </a:rPr>
                <a:t>you</a:t>
              </a:r>
            </a:p>
            <a:p>
              <a:pPr eaLnBrk="1" hangingPunct="1">
                <a:lnSpc>
                  <a:spcPct val="95000"/>
                </a:lnSpc>
                <a:spcBef>
                  <a:spcPct val="0"/>
                </a:spcBef>
              </a:pPr>
              <a:endParaRPr lang="en-US" altLang="en-US" sz="1600" dirty="0" smtClean="0">
                <a:latin typeface="Arial" panose="020B0604020202020204" pitchFamily="34" charset="0"/>
                <a:cs typeface="Arial" panose="020B0604020202020204" pitchFamily="34" charset="0"/>
              </a:endParaRPr>
            </a:p>
            <a:p>
              <a:pPr eaLnBrk="1" hangingPunct="1">
                <a:lnSpc>
                  <a:spcPct val="95000"/>
                </a:lnSpc>
                <a:spcBef>
                  <a:spcPct val="0"/>
                </a:spcBef>
              </a:pPr>
              <a:r>
                <a:rPr lang="en-US" altLang="en-US" sz="1600" dirty="0" smtClean="0">
                  <a:latin typeface="Arial" panose="020B0604020202020204" pitchFamily="34" charset="0"/>
                  <a:cs typeface="Arial" panose="020B0604020202020204" pitchFamily="34" charset="0"/>
                </a:rPr>
                <a:t>Other </a:t>
              </a:r>
              <a:r>
                <a:rPr lang="en-US" altLang="en-US" sz="1600" dirty="0">
                  <a:latin typeface="Arial" panose="020B0604020202020204" pitchFamily="34" charset="0"/>
                  <a:cs typeface="Arial" panose="020B0604020202020204" pitchFamily="34" charset="0"/>
                </a:rPr>
                <a:t>eligible dependents (see HR for qualifications)</a:t>
              </a:r>
            </a:p>
            <a:p>
              <a:pPr eaLnBrk="1" hangingPunct="1">
                <a:lnSpc>
                  <a:spcPct val="95000"/>
                </a:lnSpc>
                <a:spcBef>
                  <a:spcPct val="0"/>
                </a:spcBef>
              </a:pPr>
              <a:endParaRPr lang="en-US" altLang="en-US" sz="1600" dirty="0" smtClean="0">
                <a:latin typeface="Arial" panose="020B0604020202020204" pitchFamily="34" charset="0"/>
                <a:cs typeface="Arial" panose="020B0604020202020204" pitchFamily="34" charset="0"/>
              </a:endParaRPr>
            </a:p>
            <a:p>
              <a:pPr eaLnBrk="1" hangingPunct="1">
                <a:lnSpc>
                  <a:spcPct val="95000"/>
                </a:lnSpc>
                <a:spcBef>
                  <a:spcPct val="0"/>
                </a:spcBef>
              </a:pPr>
              <a:r>
                <a:rPr lang="en-US" altLang="en-US" sz="1600" dirty="0" smtClean="0">
                  <a:latin typeface="Arial" panose="020B0604020202020204" pitchFamily="34" charset="0"/>
                  <a:cs typeface="Arial" panose="020B0604020202020204" pitchFamily="34" charset="0"/>
                </a:rPr>
                <a:t>Maximum </a:t>
              </a:r>
              <a:r>
                <a:rPr lang="en-US" altLang="en-US" sz="1600" dirty="0">
                  <a:latin typeface="Arial" panose="020B0604020202020204" pitchFamily="34" charset="0"/>
                  <a:cs typeface="Arial" panose="020B0604020202020204" pitchFamily="34" charset="0"/>
                </a:rPr>
                <a:t>allowable contribution: </a:t>
              </a:r>
              <a:r>
                <a:rPr lang="en-US" altLang="en-US" sz="1600" dirty="0" smtClean="0">
                  <a:latin typeface="Arial" panose="020B0604020202020204" pitchFamily="34" charset="0"/>
                  <a:cs typeface="Arial" panose="020B0604020202020204" pitchFamily="34" charset="0"/>
                </a:rPr>
                <a:t>$</a:t>
              </a:r>
              <a:r>
                <a:rPr lang="en-US" altLang="en-US" sz="1600" dirty="0">
                  <a:latin typeface="Arial" panose="020B0604020202020204" pitchFamily="34" charset="0"/>
                  <a:cs typeface="Arial" panose="020B0604020202020204" pitchFamily="34" charset="0"/>
                </a:rPr>
                <a:t>5,000</a:t>
              </a:r>
            </a:p>
          </p:txBody>
        </p:sp>
      </p:grpSp>
      <p:cxnSp>
        <p:nvCxnSpPr>
          <p:cNvPr id="20492" name="Straight Connector 13"/>
          <p:cNvCxnSpPr>
            <a:cxnSpLocks noChangeShapeType="1"/>
          </p:cNvCxnSpPr>
          <p:nvPr/>
        </p:nvCxnSpPr>
        <p:spPr bwMode="auto">
          <a:xfrm>
            <a:off x="6591300" y="1311275"/>
            <a:ext cx="0" cy="4643438"/>
          </a:xfrm>
          <a:prstGeom prst="line">
            <a:avLst/>
          </a:prstGeom>
          <a:noFill/>
          <a:ln w="19050" algn="ctr">
            <a:solidFill>
              <a:srgbClr val="00A8C8"/>
            </a:solidFill>
            <a:round/>
            <a:headEnd/>
            <a:tailEnd/>
          </a:ln>
          <a:extLst>
            <a:ext uri="{909E8E84-426E-40DD-AFC4-6F175D3DCCD1}">
              <a14:hiddenFill xmlns:a14="http://schemas.microsoft.com/office/drawing/2010/main">
                <a:noFill/>
              </a14:hiddenFill>
            </a:ext>
          </a:extLst>
        </p:spPr>
      </p:cxnSp>
      <p:sp>
        <p:nvSpPr>
          <p:cNvPr id="21" name="TextBox 20"/>
          <p:cNvSpPr txBox="1"/>
          <p:nvPr/>
        </p:nvSpPr>
        <p:spPr>
          <a:xfrm>
            <a:off x="6778624" y="2001778"/>
            <a:ext cx="2447925" cy="3262432"/>
          </a:xfrm>
          <a:prstGeom prst="rect">
            <a:avLst/>
          </a:prstGeom>
          <a:noFill/>
        </p:spPr>
        <p:txBody>
          <a:bodyPr lIns="0" tIns="0" rIns="0" bIns="0">
            <a:spAutoFit/>
          </a:bodyPr>
          <a:lstStyle/>
          <a:p>
            <a:pPr marL="182880" indent="-182880" algn="l" eaLnBrk="0" hangingPunct="0">
              <a:lnSpc>
                <a:spcPct val="100000"/>
              </a:lnSpc>
              <a:spcBef>
                <a:spcPts val="600"/>
              </a:spcBef>
              <a:spcAft>
                <a:spcPts val="0"/>
              </a:spcAft>
              <a:buFont typeface="Arial" panose="020B0604020202020204" pitchFamily="34" charset="0"/>
              <a:buChar char="•"/>
              <a:defRPr/>
            </a:pPr>
            <a:r>
              <a:rPr lang="en-US" sz="1600" kern="0" dirty="0">
                <a:solidFill>
                  <a:srgbClr val="002C77"/>
                </a:solidFill>
                <a:latin typeface="Arial" panose="020B0604020202020204" pitchFamily="34" charset="0"/>
                <a:ea typeface="MS PGothic"/>
                <a:cs typeface="Arial" panose="020B0604020202020204" pitchFamily="34" charset="0"/>
              </a:rPr>
              <a:t>Contributions are deducted from your paycheck </a:t>
            </a:r>
            <a:r>
              <a:rPr lang="en-US" sz="1600" kern="0" dirty="0" smtClean="0">
                <a:solidFill>
                  <a:srgbClr val="002C77"/>
                </a:solidFill>
                <a:latin typeface="Arial" panose="020B0604020202020204" pitchFamily="34" charset="0"/>
                <a:ea typeface="MS PGothic"/>
                <a:cs typeface="Arial" panose="020B0604020202020204" pitchFamily="34" charset="0"/>
              </a:rPr>
              <a:t>pre-tax</a:t>
            </a:r>
            <a:endParaRPr lang="en-US" sz="1600" kern="0" dirty="0">
              <a:solidFill>
                <a:srgbClr val="002C77"/>
              </a:solidFill>
              <a:latin typeface="Arial" panose="020B0604020202020204" pitchFamily="34" charset="0"/>
              <a:ea typeface="MS PGothic"/>
              <a:cs typeface="Arial" panose="020B0604020202020204" pitchFamily="34" charset="0"/>
            </a:endParaRPr>
          </a:p>
          <a:p>
            <a:pPr marL="182880" indent="-182880" algn="l" eaLnBrk="0" hangingPunct="0">
              <a:lnSpc>
                <a:spcPct val="100000"/>
              </a:lnSpc>
              <a:spcBef>
                <a:spcPts val="600"/>
              </a:spcBef>
              <a:spcAft>
                <a:spcPts val="0"/>
              </a:spcAft>
              <a:buFont typeface="Arial" panose="020B0604020202020204" pitchFamily="34" charset="0"/>
              <a:buChar char="•"/>
              <a:defRPr/>
            </a:pPr>
            <a:endParaRPr lang="en-US" sz="1600" kern="0" dirty="0">
              <a:solidFill>
                <a:srgbClr val="002C77"/>
              </a:solidFill>
              <a:latin typeface="Arial" panose="020B0604020202020204" pitchFamily="34" charset="0"/>
              <a:ea typeface="MS PGothic"/>
              <a:cs typeface="Arial" panose="020B0604020202020204" pitchFamily="34" charset="0"/>
            </a:endParaRPr>
          </a:p>
          <a:p>
            <a:pPr marL="182880" indent="-182880" algn="l" eaLnBrk="0" hangingPunct="0">
              <a:lnSpc>
                <a:spcPct val="100000"/>
              </a:lnSpc>
              <a:spcBef>
                <a:spcPts val="600"/>
              </a:spcBef>
              <a:spcAft>
                <a:spcPts val="0"/>
              </a:spcAft>
              <a:buFont typeface="Arial" panose="020B0604020202020204" pitchFamily="34" charset="0"/>
              <a:buChar char="•"/>
              <a:defRPr/>
            </a:pPr>
            <a:r>
              <a:rPr lang="en-US" sz="1600" kern="0" dirty="0">
                <a:solidFill>
                  <a:srgbClr val="002C77"/>
                </a:solidFill>
                <a:latin typeface="Arial" panose="020B0604020202020204" pitchFamily="34" charset="0"/>
                <a:ea typeface="MS PGothic"/>
                <a:cs typeface="Arial" panose="020B0604020202020204" pitchFamily="34" charset="0"/>
              </a:rPr>
              <a:t>You must enroll/re-enroll each year to </a:t>
            </a:r>
            <a:r>
              <a:rPr lang="en-US" sz="1600" kern="0" dirty="0" smtClean="0">
                <a:solidFill>
                  <a:srgbClr val="002C77"/>
                </a:solidFill>
                <a:latin typeface="Arial" panose="020B0604020202020204" pitchFamily="34" charset="0"/>
                <a:ea typeface="MS PGothic"/>
                <a:cs typeface="Arial" panose="020B0604020202020204" pitchFamily="34" charset="0"/>
              </a:rPr>
              <a:t>participate</a:t>
            </a:r>
          </a:p>
          <a:p>
            <a:pPr marL="182880" indent="-182880" algn="l" eaLnBrk="0" hangingPunct="0">
              <a:lnSpc>
                <a:spcPct val="100000"/>
              </a:lnSpc>
              <a:spcBef>
                <a:spcPts val="600"/>
              </a:spcBef>
              <a:spcAft>
                <a:spcPts val="0"/>
              </a:spcAft>
              <a:buFont typeface="Arial" panose="020B0604020202020204" pitchFamily="34" charset="0"/>
              <a:buChar char="•"/>
              <a:defRPr/>
            </a:pPr>
            <a:endParaRPr lang="en-US" sz="1600" kern="0" dirty="0">
              <a:solidFill>
                <a:srgbClr val="002C77"/>
              </a:solidFill>
              <a:latin typeface="Arial" panose="020B0604020202020204" pitchFamily="34" charset="0"/>
              <a:ea typeface="MS PGothic"/>
              <a:cs typeface="Arial" panose="020B0604020202020204" pitchFamily="34" charset="0"/>
            </a:endParaRPr>
          </a:p>
          <a:p>
            <a:pPr marL="182880" indent="-182880" algn="l" eaLnBrk="0" hangingPunct="0">
              <a:lnSpc>
                <a:spcPct val="100000"/>
              </a:lnSpc>
              <a:spcBef>
                <a:spcPts val="600"/>
              </a:spcBef>
              <a:spcAft>
                <a:spcPts val="0"/>
              </a:spcAft>
              <a:buFont typeface="Arial" panose="020B0604020202020204" pitchFamily="34" charset="0"/>
              <a:buChar char="•"/>
              <a:defRPr/>
            </a:pPr>
            <a:r>
              <a:rPr lang="en-US" sz="1600" kern="0" dirty="0">
                <a:solidFill>
                  <a:srgbClr val="002C77"/>
                </a:solidFill>
                <a:latin typeface="Arial" panose="020B0604020202020204" pitchFamily="34" charset="0"/>
                <a:ea typeface="MS PGothic"/>
                <a:cs typeface="Arial" panose="020B0604020202020204" pitchFamily="34" charset="0"/>
              </a:rPr>
              <a:t>Choose your elections carefully, any funds not used by the end of the plan year will be forfeited (per the IRS regulation)</a:t>
            </a:r>
            <a:endParaRPr lang="en-US" dirty="0">
              <a:solidFill>
                <a:srgbClr val="002C77"/>
              </a:solidFill>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left)">
                                      <p:cBhvr>
                                        <p:cTn id="7" dur="500"/>
                                        <p:tgtEl>
                                          <p:spTgt spid="204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FLEXIBLE SPENDING ACCOUNT (FSA) </a:t>
            </a:r>
            <a:endParaRPr lang="en-US" dirty="0"/>
          </a:p>
        </p:txBody>
      </p:sp>
      <p:sp>
        <p:nvSpPr>
          <p:cNvPr id="3" name="Text Placeholder 2"/>
          <p:cNvSpPr>
            <a:spLocks noGrp="1"/>
          </p:cNvSpPr>
          <p:nvPr>
            <p:ph type="body" sz="quarter" idx="12"/>
          </p:nvPr>
        </p:nvSpPr>
        <p:spPr>
          <a:xfrm>
            <a:off x="457200" y="1276350"/>
            <a:ext cx="8686800" cy="5101872"/>
          </a:xfrm>
        </p:spPr>
        <p:txBody>
          <a:bodyPr/>
          <a:lstStyle/>
          <a:p>
            <a:pPr marL="0" indent="0">
              <a:buNone/>
            </a:pPr>
            <a:r>
              <a:rPr lang="en-US" sz="2400" dirty="0" smtClean="0"/>
              <a:t>How to Submit a Claim</a:t>
            </a:r>
            <a:endParaRPr lang="en-US" dirty="0" smtClean="0"/>
          </a:p>
          <a:p>
            <a:pPr eaLnBrk="1" fontAlgn="auto" hangingPunct="1">
              <a:lnSpc>
                <a:spcPct val="90000"/>
              </a:lnSpc>
              <a:spcBef>
                <a:spcPts val="1000"/>
              </a:spcBef>
              <a:spcAft>
                <a:spcPts val="0"/>
              </a:spcAft>
            </a:pPr>
            <a:r>
              <a:rPr lang="en-US" kern="1200" dirty="0" smtClean="0">
                <a:solidFill>
                  <a:srgbClr val="3299CD"/>
                </a:solidFill>
              </a:rPr>
              <a:t>Upload </a:t>
            </a:r>
            <a:r>
              <a:rPr lang="en-US" kern="1200" dirty="0">
                <a:solidFill>
                  <a:srgbClr val="3299CD"/>
                </a:solidFill>
              </a:rPr>
              <a:t>your claim electronically through our website, </a:t>
            </a:r>
            <a:r>
              <a:rPr lang="en-US" kern="1200" dirty="0" smtClean="0">
                <a:solidFill>
                  <a:srgbClr val="3299CD"/>
                </a:solidFill>
                <a:hlinkClick r:id="rId3"/>
              </a:rPr>
              <a:t>www.flores247.com</a:t>
            </a:r>
            <a:endParaRPr lang="en-US" kern="1200" dirty="0">
              <a:solidFill>
                <a:srgbClr val="3299CD"/>
              </a:solidFill>
            </a:endParaRPr>
          </a:p>
          <a:p>
            <a:pPr marL="685800" lvl="1" indent="-228600" eaLnBrk="1" fontAlgn="auto" hangingPunct="1">
              <a:lnSpc>
                <a:spcPct val="90000"/>
              </a:lnSpc>
              <a:spcBef>
                <a:spcPts val="500"/>
              </a:spcBef>
              <a:spcAft>
                <a:spcPts val="0"/>
              </a:spcAft>
              <a:buSzTx/>
            </a:pPr>
            <a:r>
              <a:rPr lang="en-US" kern="1200" dirty="0">
                <a:solidFill>
                  <a:schemeClr val="accent1">
                    <a:lumMod val="75000"/>
                  </a:schemeClr>
                </a:solidFill>
              </a:rPr>
              <a:t>You will receive a PID Notification email (letter if no email is on file) with instructions on how to register your account. Otherwise, you can call our office at 800.840.7684 and we’ll be happy to help you log in. </a:t>
            </a:r>
          </a:p>
          <a:p>
            <a:pPr eaLnBrk="1" fontAlgn="auto" hangingPunct="1">
              <a:lnSpc>
                <a:spcPct val="90000"/>
              </a:lnSpc>
              <a:spcBef>
                <a:spcPts val="1000"/>
              </a:spcBef>
              <a:spcAft>
                <a:spcPts val="0"/>
              </a:spcAft>
            </a:pPr>
            <a:r>
              <a:rPr lang="en-US" kern="1200" dirty="0">
                <a:solidFill>
                  <a:srgbClr val="3299CD"/>
                </a:solidFill>
              </a:rPr>
              <a:t>Mobile Flores e-Receipt App</a:t>
            </a:r>
          </a:p>
          <a:p>
            <a:pPr marL="685800" lvl="1" indent="-228600" eaLnBrk="1" fontAlgn="auto" hangingPunct="1">
              <a:lnSpc>
                <a:spcPct val="90000"/>
              </a:lnSpc>
              <a:spcBef>
                <a:spcPts val="500"/>
              </a:spcBef>
              <a:spcAft>
                <a:spcPts val="0"/>
              </a:spcAft>
              <a:buSzTx/>
            </a:pPr>
            <a:r>
              <a:rPr lang="en-US" kern="1200" dirty="0">
                <a:solidFill>
                  <a:schemeClr val="accent1">
                    <a:lumMod val="75000"/>
                  </a:schemeClr>
                </a:solidFill>
              </a:rPr>
              <a:t>Simply snap a picture using your mobile device.</a:t>
            </a:r>
          </a:p>
          <a:p>
            <a:pPr marL="685800" lvl="1" indent="-228600" eaLnBrk="1" fontAlgn="auto" hangingPunct="1">
              <a:lnSpc>
                <a:spcPct val="90000"/>
              </a:lnSpc>
              <a:spcBef>
                <a:spcPts val="500"/>
              </a:spcBef>
              <a:spcAft>
                <a:spcPts val="0"/>
              </a:spcAft>
              <a:buSzTx/>
            </a:pPr>
            <a:r>
              <a:rPr lang="en-US" kern="1200" dirty="0">
                <a:solidFill>
                  <a:schemeClr val="accent1">
                    <a:lumMod val="75000"/>
                  </a:schemeClr>
                </a:solidFill>
              </a:rPr>
              <a:t>The Flores e-Receipt App can be downloaded from the App Store or Google Play Store. </a:t>
            </a:r>
          </a:p>
          <a:p>
            <a:pPr eaLnBrk="1" fontAlgn="auto" hangingPunct="1">
              <a:lnSpc>
                <a:spcPct val="90000"/>
              </a:lnSpc>
              <a:spcBef>
                <a:spcPts val="1000"/>
              </a:spcBef>
              <a:spcAft>
                <a:spcPts val="0"/>
              </a:spcAft>
            </a:pPr>
            <a:r>
              <a:rPr lang="en-US" kern="1200" dirty="0" smtClean="0">
                <a:solidFill>
                  <a:srgbClr val="3299CD"/>
                </a:solidFill>
              </a:rPr>
              <a:t>Claims </a:t>
            </a:r>
            <a:r>
              <a:rPr lang="en-US" kern="1200" dirty="0">
                <a:solidFill>
                  <a:srgbClr val="3299CD"/>
                </a:solidFill>
              </a:rPr>
              <a:t>can also be submitted fax or mail </a:t>
            </a:r>
            <a:endParaRPr lang="en-US" kern="1200" dirty="0" smtClean="0">
              <a:solidFill>
                <a:srgbClr val="3299CD"/>
              </a:solidFill>
            </a:endParaRPr>
          </a:p>
          <a:p>
            <a:pPr eaLnBrk="1" fontAlgn="auto" hangingPunct="1">
              <a:lnSpc>
                <a:spcPct val="90000"/>
              </a:lnSpc>
              <a:spcBef>
                <a:spcPts val="1000"/>
              </a:spcBef>
              <a:spcAft>
                <a:spcPts val="0"/>
              </a:spcAft>
            </a:pPr>
            <a:r>
              <a:rPr lang="en-US" dirty="0">
                <a:solidFill>
                  <a:schemeClr val="accent1">
                    <a:lumMod val="75000"/>
                  </a:schemeClr>
                </a:solidFill>
              </a:rPr>
              <a:t>Be sure to submit all claims for services incurred during your active enrollment period by the </a:t>
            </a:r>
            <a:r>
              <a:rPr lang="en-US" dirty="0" smtClean="0">
                <a:solidFill>
                  <a:schemeClr val="accent1">
                    <a:lumMod val="75000"/>
                  </a:schemeClr>
                </a:solidFill>
              </a:rPr>
              <a:t>2020 claims </a:t>
            </a:r>
            <a:r>
              <a:rPr lang="en-US" dirty="0">
                <a:solidFill>
                  <a:schemeClr val="accent1">
                    <a:lumMod val="75000"/>
                  </a:schemeClr>
                </a:solidFill>
              </a:rPr>
              <a:t>filing deadline</a:t>
            </a:r>
            <a:r>
              <a:rPr lang="en-US" dirty="0" smtClean="0">
                <a:solidFill>
                  <a:schemeClr val="accent1">
                    <a:lumMod val="75000"/>
                  </a:schemeClr>
                </a:solidFill>
              </a:rPr>
              <a:t>.</a:t>
            </a:r>
          </a:p>
          <a:p>
            <a:pPr eaLnBrk="1" fontAlgn="auto" hangingPunct="1">
              <a:lnSpc>
                <a:spcPct val="90000"/>
              </a:lnSpc>
              <a:spcBef>
                <a:spcPts val="1000"/>
              </a:spcBef>
              <a:spcAft>
                <a:spcPts val="0"/>
              </a:spcAft>
            </a:pPr>
            <a:r>
              <a:rPr lang="en-US" kern="1200" dirty="0" smtClean="0">
                <a:solidFill>
                  <a:srgbClr val="FF933B"/>
                </a:solidFill>
              </a:rPr>
              <a:t>Any 2018-2019 plan year claims will need to filed via Savers and can be done up until 8/14/2019.</a:t>
            </a:r>
            <a:endParaRPr lang="en-US" kern="1200" dirty="0">
              <a:solidFill>
                <a:srgbClr val="3299CD"/>
              </a:solidFill>
            </a:endParaRPr>
          </a:p>
        </p:txBody>
      </p:sp>
    </p:spTree>
    <p:extLst>
      <p:ext uri="{BB962C8B-B14F-4D97-AF65-F5344CB8AC3E}">
        <p14:creationId xmlns:p14="http://schemas.microsoft.com/office/powerpoint/2010/main" val="28902779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3" y="513213"/>
            <a:ext cx="9144000" cy="690562"/>
          </a:xfrm>
        </p:spPr>
        <p:txBody>
          <a:bodyPr/>
          <a:lstStyle/>
          <a:p>
            <a:r>
              <a:rPr lang="en-US" dirty="0" smtClean="0"/>
              <a:t>DEPENDENT CARE FLEXIBLE SPENDING ACCOUNT (DCFSA) </a:t>
            </a:r>
            <a:endParaRPr lang="en-US" dirty="0"/>
          </a:p>
        </p:txBody>
      </p:sp>
      <p:sp>
        <p:nvSpPr>
          <p:cNvPr id="3" name="Text Placeholder 2"/>
          <p:cNvSpPr>
            <a:spLocks noGrp="1"/>
          </p:cNvSpPr>
          <p:nvPr>
            <p:ph type="body" sz="quarter" idx="12"/>
          </p:nvPr>
        </p:nvSpPr>
        <p:spPr>
          <a:xfrm>
            <a:off x="457200" y="1276350"/>
            <a:ext cx="8686800" cy="5101872"/>
          </a:xfrm>
        </p:spPr>
        <p:txBody>
          <a:bodyPr/>
          <a:lstStyle/>
          <a:p>
            <a:pPr marL="0" indent="0">
              <a:buNone/>
            </a:pPr>
            <a:r>
              <a:rPr lang="en-US" sz="2400" dirty="0" smtClean="0"/>
              <a:t>How to Submit a Claim</a:t>
            </a:r>
          </a:p>
          <a:p>
            <a:pPr marL="0" indent="0">
              <a:buNone/>
            </a:pPr>
            <a:endParaRPr lang="en-US" dirty="0" smtClean="0"/>
          </a:p>
          <a:p>
            <a:pPr eaLnBrk="1" fontAlgn="auto" hangingPunct="1">
              <a:spcBef>
                <a:spcPts val="0"/>
              </a:spcBef>
              <a:spcAft>
                <a:spcPts val="0"/>
              </a:spcAft>
            </a:pPr>
            <a:r>
              <a:rPr lang="en-US" sz="2400" kern="1200" dirty="0">
                <a:solidFill>
                  <a:srgbClr val="3299CD"/>
                </a:solidFill>
              </a:rPr>
              <a:t>No-Wait Dependent Care Claim Form</a:t>
            </a:r>
            <a:endParaRPr lang="en-US" sz="2400" kern="1200" dirty="0">
              <a:solidFill>
                <a:srgbClr val="00558D"/>
              </a:solidFill>
            </a:endParaRPr>
          </a:p>
          <a:p>
            <a:pPr marL="800100" lvl="1" eaLnBrk="1" fontAlgn="auto" hangingPunct="1">
              <a:spcBef>
                <a:spcPts val="0"/>
              </a:spcBef>
              <a:spcAft>
                <a:spcPts val="0"/>
              </a:spcAft>
              <a:buSzTx/>
            </a:pPr>
            <a:r>
              <a:rPr lang="en-US" kern="1200" dirty="0">
                <a:solidFill>
                  <a:srgbClr val="00558D"/>
                </a:solidFill>
              </a:rPr>
              <a:t>Submit one claim form for your entire plan year’s worth of eligible expenses. </a:t>
            </a:r>
          </a:p>
          <a:p>
            <a:pPr marL="800100" lvl="1" eaLnBrk="1" fontAlgn="auto" hangingPunct="1">
              <a:spcBef>
                <a:spcPts val="0"/>
              </a:spcBef>
              <a:spcAft>
                <a:spcPts val="0"/>
              </a:spcAft>
              <a:buSzTx/>
            </a:pPr>
            <a:r>
              <a:rPr lang="en-US" kern="1200" dirty="0">
                <a:solidFill>
                  <a:srgbClr val="00558D"/>
                </a:solidFill>
              </a:rPr>
              <a:t>To complete the form, you’ll need your provider’s nine-digit Tax ID (SSN if it is an individual) and their signature. </a:t>
            </a:r>
          </a:p>
          <a:p>
            <a:pPr marL="1257300" lvl="2" indent="-342900" eaLnBrk="1" fontAlgn="auto" hangingPunct="1">
              <a:spcBef>
                <a:spcPts val="0"/>
              </a:spcBef>
              <a:spcAft>
                <a:spcPts val="0"/>
              </a:spcAft>
              <a:buClrTx/>
              <a:buFont typeface="Courier New" panose="02070309020205020404" pitchFamily="49" charset="0"/>
              <a:buChar char="o"/>
            </a:pPr>
            <a:r>
              <a:rPr lang="en-US" kern="1200" dirty="0">
                <a:solidFill>
                  <a:srgbClr val="00558D"/>
                </a:solidFill>
              </a:rPr>
              <a:t>If you are unable to obtain the provider’s signature, simply submit receipts showing the date, cost, and a description of the service along with your completed claim form. </a:t>
            </a:r>
            <a:endParaRPr lang="en-US" kern="1200" dirty="0" smtClean="0">
              <a:solidFill>
                <a:srgbClr val="00558D"/>
              </a:solidFill>
            </a:endParaRPr>
          </a:p>
          <a:p>
            <a:pPr marL="914400" lvl="2" indent="0" eaLnBrk="1" fontAlgn="auto" hangingPunct="1">
              <a:spcBef>
                <a:spcPts val="0"/>
              </a:spcBef>
              <a:spcAft>
                <a:spcPts val="0"/>
              </a:spcAft>
              <a:buClrTx/>
              <a:buNone/>
            </a:pPr>
            <a:endParaRPr lang="en-US" kern="1200" dirty="0">
              <a:solidFill>
                <a:srgbClr val="00558D"/>
              </a:solidFill>
            </a:endParaRPr>
          </a:p>
          <a:p>
            <a:pPr marL="800100" lvl="1" eaLnBrk="1" fontAlgn="auto" hangingPunct="1">
              <a:spcBef>
                <a:spcPts val="0"/>
              </a:spcBef>
              <a:spcAft>
                <a:spcPts val="0"/>
              </a:spcAft>
              <a:buSzTx/>
              <a:buFont typeface="Wingdings" panose="05000000000000000000" pitchFamily="2" charset="2"/>
              <a:buChar char="Ø"/>
            </a:pPr>
            <a:r>
              <a:rPr lang="en-US" kern="1200" dirty="0">
                <a:solidFill>
                  <a:srgbClr val="00558D"/>
                </a:solidFill>
              </a:rPr>
              <a:t>As you contribute to the account through your payroll deductions, Flores will automatically reimburse this amount to you the </a:t>
            </a:r>
            <a:r>
              <a:rPr lang="en-US" i="1" kern="1200" dirty="0">
                <a:solidFill>
                  <a:srgbClr val="00558D"/>
                </a:solidFill>
              </a:rPr>
              <a:t>same day</a:t>
            </a:r>
            <a:r>
              <a:rPr lang="en-US" kern="1200" dirty="0">
                <a:solidFill>
                  <a:srgbClr val="00558D"/>
                </a:solidFill>
              </a:rPr>
              <a:t> we receive the contribution. </a:t>
            </a:r>
          </a:p>
          <a:p>
            <a:pPr marL="800100" lvl="1" eaLnBrk="1" fontAlgn="auto" hangingPunct="1">
              <a:spcBef>
                <a:spcPts val="0"/>
              </a:spcBef>
              <a:spcAft>
                <a:spcPts val="0"/>
              </a:spcAft>
              <a:buSzTx/>
              <a:buFont typeface="Wingdings" panose="05000000000000000000" pitchFamily="2" charset="2"/>
              <a:buChar char="Ø"/>
            </a:pPr>
            <a:r>
              <a:rPr lang="en-US" kern="1200" dirty="0">
                <a:solidFill>
                  <a:srgbClr val="00558D"/>
                </a:solidFill>
              </a:rPr>
              <a:t>All claims must be submitted by </a:t>
            </a:r>
            <a:r>
              <a:rPr lang="en-US" kern="1200" dirty="0" smtClean="0">
                <a:solidFill>
                  <a:srgbClr val="00558D"/>
                </a:solidFill>
              </a:rPr>
              <a:t>the 2020 claims </a:t>
            </a:r>
            <a:r>
              <a:rPr lang="en-US" kern="1200" dirty="0">
                <a:solidFill>
                  <a:srgbClr val="00558D"/>
                </a:solidFill>
              </a:rPr>
              <a:t>filing deadline.  </a:t>
            </a:r>
          </a:p>
          <a:p>
            <a:pPr marL="914400" lvl="2" indent="0" eaLnBrk="1" fontAlgn="auto" hangingPunct="1">
              <a:spcBef>
                <a:spcPts val="0"/>
              </a:spcBef>
              <a:spcAft>
                <a:spcPts val="0"/>
              </a:spcAft>
              <a:buClrTx/>
              <a:buNone/>
            </a:pPr>
            <a:r>
              <a:rPr lang="en-US" kern="1200" dirty="0" smtClean="0">
                <a:solidFill>
                  <a:srgbClr val="00558D"/>
                </a:solidFill>
              </a:rPr>
              <a:t> </a:t>
            </a:r>
          </a:p>
        </p:txBody>
      </p:sp>
    </p:spTree>
    <p:extLst>
      <p:ext uri="{BB962C8B-B14F-4D97-AF65-F5344CB8AC3E}">
        <p14:creationId xmlns:p14="http://schemas.microsoft.com/office/powerpoint/2010/main" val="23823807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Title 4"/>
          <p:cNvSpPr>
            <a:spLocks noGrp="1"/>
          </p:cNvSpPr>
          <p:nvPr>
            <p:ph type="title"/>
          </p:nvPr>
        </p:nvSpPr>
        <p:spPr/>
        <p:txBody>
          <a:bodyPr/>
          <a:lstStyle/>
          <a:p>
            <a:r>
              <a:rPr lang="en-US" altLang="en-US" dirty="0" smtClean="0"/>
              <a:t>DENTAL BENEFITS</a:t>
            </a:r>
          </a:p>
        </p:txBody>
      </p:sp>
      <p:sp>
        <p:nvSpPr>
          <p:cNvPr id="10244" name="Content Placeholder 6"/>
          <p:cNvSpPr>
            <a:spLocks noGrp="1"/>
          </p:cNvSpPr>
          <p:nvPr>
            <p:ph type="body" sz="quarter" idx="12"/>
          </p:nvPr>
        </p:nvSpPr>
        <p:spPr>
          <a:xfrm>
            <a:off x="466725" y="1043609"/>
            <a:ext cx="8686800" cy="4728541"/>
          </a:xfrm>
        </p:spPr>
        <p:txBody>
          <a:bodyPr/>
          <a:lstStyle/>
          <a:p>
            <a:pPr marL="0" lvl="1" indent="0">
              <a:spcBef>
                <a:spcPct val="60000"/>
              </a:spcBef>
              <a:buFontTx/>
              <a:buNone/>
            </a:pPr>
            <a:r>
              <a:rPr lang="en-US" altLang="en-US" sz="2000" dirty="0" smtClean="0">
                <a:solidFill>
                  <a:srgbClr val="002C77"/>
                </a:solidFill>
              </a:rPr>
              <a:t>Dental insurance is provided through </a:t>
            </a:r>
            <a:r>
              <a:rPr lang="en-US" altLang="en-US" sz="2000" dirty="0" err="1" smtClean="0">
                <a:solidFill>
                  <a:srgbClr val="002C77"/>
                </a:solidFill>
              </a:rPr>
              <a:t>Ameritas</a:t>
            </a:r>
            <a:r>
              <a:rPr lang="en-US" altLang="en-US" sz="2000" dirty="0" smtClean="0">
                <a:solidFill>
                  <a:srgbClr val="C00000"/>
                </a:solidFill>
              </a:rPr>
              <a:t>. </a:t>
            </a:r>
            <a:r>
              <a:rPr lang="en-US" altLang="en-US" sz="2000" dirty="0" smtClean="0">
                <a:solidFill>
                  <a:srgbClr val="002C77"/>
                </a:solidFill>
              </a:rPr>
              <a:t>Our plan helps you pay for preventive, basic, major, and orthodontic services.  CTS pays 60% of the employee premium. </a:t>
            </a:r>
            <a:endParaRPr lang="en-US" altLang="en-US" sz="2400" dirty="0" smtClean="0"/>
          </a:p>
        </p:txBody>
      </p:sp>
      <p:graphicFrame>
        <p:nvGraphicFramePr>
          <p:cNvPr id="11" name="Table 3"/>
          <p:cNvGraphicFramePr>
            <a:graphicFrameLocks noGrp="1"/>
          </p:cNvGraphicFramePr>
          <p:nvPr>
            <p:extLst>
              <p:ext uri="{D42A27DB-BD31-4B8C-83A1-F6EECF244321}">
                <p14:modId xmlns:p14="http://schemas.microsoft.com/office/powerpoint/2010/main" val="2044821188"/>
              </p:ext>
            </p:extLst>
          </p:nvPr>
        </p:nvGraphicFramePr>
        <p:xfrm>
          <a:off x="2217430" y="2071901"/>
          <a:ext cx="6543675" cy="3634661"/>
        </p:xfrm>
        <a:graphic>
          <a:graphicData uri="http://schemas.openxmlformats.org/drawingml/2006/table">
            <a:tbl>
              <a:tblPr/>
              <a:tblGrid>
                <a:gridCol w="3867943">
                  <a:extLst>
                    <a:ext uri="{9D8B030D-6E8A-4147-A177-3AD203B41FA5}">
                      <a16:colId xmlns="" xmlns:a16="http://schemas.microsoft.com/office/drawing/2014/main" val="20000"/>
                    </a:ext>
                  </a:extLst>
                </a:gridCol>
                <a:gridCol w="2675732">
                  <a:extLst>
                    <a:ext uri="{9D8B030D-6E8A-4147-A177-3AD203B41FA5}">
                      <a16:colId xmlns="" xmlns:a16="http://schemas.microsoft.com/office/drawing/2014/main" val="20001"/>
                    </a:ext>
                  </a:extLst>
                </a:gridCol>
              </a:tblGrid>
              <a:tr h="35267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FFFF"/>
                          </a:solidFill>
                          <a:latin typeface="Arial"/>
                          <a:cs typeface="Times New Roman" pitchFamily="18" charset="0"/>
                        </a:rPr>
                        <a:t>Services</a:t>
                      </a:r>
                    </a:p>
                  </a:txBody>
                  <a:tcPr marL="56488" marR="56488" marT="0" marB="0" anchor="ctr" horzOverflow="overflow">
                    <a:lnL w="12700" cap="flat" cmpd="sng" algn="ctr">
                      <a:solidFill>
                        <a:srgbClr val="00A8C8"/>
                      </a:solidFill>
                      <a:prstDash val="solid"/>
                      <a:round/>
                      <a:headEnd type="none" w="med" len="med"/>
                      <a:tailEnd type="none" w="med" len="med"/>
                    </a:lnL>
                    <a:lnR cap="flat" cmpd="sng" algn="ctr">
                      <a:noFill/>
                      <a:prstDash val="solid"/>
                      <a:round/>
                      <a:headEnd type="none" w="med" len="med"/>
                      <a:tailEnd type="none" w="med" len="med"/>
                    </a:lnR>
                    <a:lnT w="12700" cap="flat" cmpd="sng" algn="ctr">
                      <a:solidFill>
                        <a:srgbClr val="00A8C8"/>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FFFF"/>
                          </a:solidFill>
                          <a:latin typeface="Arial"/>
                          <a:cs typeface="Times New Roman" pitchFamily="18" charset="0"/>
                        </a:rPr>
                        <a:t>Benefit</a:t>
                      </a:r>
                    </a:p>
                  </a:txBody>
                  <a:tcPr marL="56488" marR="56488" marT="0" marB="0" anchor="ctr" horzOverflow="overflow">
                    <a:lnL cap="flat" cmpd="sng" algn="ctr">
                      <a:noFill/>
                      <a:prstDash val="solid"/>
                      <a:round/>
                      <a:headEnd type="none" w="med" len="med"/>
                      <a:tailEnd type="none" w="med" len="med"/>
                    </a:lnL>
                    <a:lnR w="12700" cap="flat" cmpd="sng" algn="ctr">
                      <a:solidFill>
                        <a:srgbClr val="00A8C8"/>
                      </a:solidFill>
                      <a:prstDash val="solid"/>
                      <a:round/>
                      <a:headEnd type="none" w="med" len="med"/>
                      <a:tailEnd type="none" w="med" len="med"/>
                    </a:lnR>
                    <a:lnT w="12700" cap="flat" cmpd="sng" algn="ctr">
                      <a:solidFill>
                        <a:srgbClr val="00A8C8"/>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extLst>
                  <a:ext uri="{0D108BD9-81ED-4DB2-BD59-A6C34878D82A}">
                    <a16:rowId xmlns="" xmlns:a16="http://schemas.microsoft.com/office/drawing/2014/main" val="10000"/>
                  </a:ext>
                </a:extLst>
              </a:tr>
              <a:tr h="48117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Deductible</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Applies to basic and major services only</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latin typeface="Arial"/>
                          <a:cs typeface="Times New Roman" pitchFamily="18" charset="0"/>
                        </a:rPr>
                        <a:t>$50 Individual / $150 Family</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01"/>
                  </a:ext>
                </a:extLst>
              </a:tr>
              <a:tr h="48117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Preventive Services</a:t>
                      </a:r>
                      <a:br>
                        <a:rPr kumimoji="0" lang="en-US" sz="1200" b="1" i="0" u="none" strike="noStrike" cap="none" normalizeH="0" baseline="0" dirty="0" smtClean="0">
                          <a:ln>
                            <a:noFill/>
                          </a:ln>
                          <a:solidFill>
                            <a:srgbClr val="000000"/>
                          </a:solidFill>
                          <a:latin typeface="Arial"/>
                          <a:cs typeface="Times New Roman" pitchFamily="18" charset="0"/>
                        </a:rPr>
                      </a:br>
                      <a:r>
                        <a:rPr kumimoji="0" lang="en-US" sz="1200" b="0" i="0" u="none" strike="noStrike" cap="none" normalizeH="0" baseline="0" dirty="0" smtClean="0">
                          <a:ln>
                            <a:noFill/>
                          </a:ln>
                          <a:solidFill>
                            <a:srgbClr val="000000"/>
                          </a:solidFill>
                          <a:latin typeface="Arial"/>
                          <a:cs typeface="Times New Roman" pitchFamily="18" charset="0"/>
                        </a:rPr>
                        <a:t>Exams, cleanings, x-rays </a:t>
                      </a:r>
                      <a:endParaRPr kumimoji="0" lang="en-US" sz="1200" b="1" i="0" u="none" strike="noStrike" cap="none" normalizeH="0" baseline="0" dirty="0" smtClean="0">
                        <a:ln>
                          <a:noFill/>
                        </a:ln>
                        <a:solidFill>
                          <a:srgbClr val="000000"/>
                        </a:solidFill>
                        <a:latin typeface="Arial"/>
                        <a:cs typeface="Times New Roman" pitchFamily="18" charset="0"/>
                      </a:endParaRP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Covered at 100%</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2"/>
                  </a:ext>
                </a:extLst>
              </a:tr>
              <a:tr h="48117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Basic Services</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Fillings, simple extractions</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Covered at 80%</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03"/>
                  </a:ext>
                </a:extLst>
              </a:tr>
              <a:tr h="48117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Major Services</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Oral surgery, root canal, crowns</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Covered at 50%</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4"/>
                  </a:ext>
                </a:extLst>
              </a:tr>
              <a:tr h="38488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Orthodontics Services</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(Children under age 19 only)</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8C8"/>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Covered at 50% with a $1,000 lifetime maximum benefit </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8C8"/>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r>
              <a:tr h="843271">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Semi-Monthly Premium</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w="12700" cap="flat" cmpd="sng" algn="ctr">
                      <a:solidFill>
                        <a:srgbClr val="00A8C8"/>
                      </a:solidFill>
                      <a:prstDash val="solid"/>
                      <a:round/>
                      <a:headEnd type="none" w="med" len="med"/>
                      <a:tailEnd type="none" w="med" len="med"/>
                    </a:lnT>
                    <a:lnB w="12700" cap="flat" cmpd="sng" algn="ctr">
                      <a:solidFill>
                        <a:srgbClr val="00A8C8"/>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lumMod val="75000"/>
                              <a:lumOff val="25000"/>
                            </a:schemeClr>
                          </a:solidFill>
                          <a:latin typeface="Arial"/>
                          <a:cs typeface="Times New Roman" pitchFamily="18" charset="0"/>
                        </a:rPr>
                        <a:t>Employee Only             $5.47</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lumMod val="75000"/>
                              <a:lumOff val="25000"/>
                            </a:schemeClr>
                          </a:solidFill>
                          <a:latin typeface="Arial"/>
                          <a:cs typeface="Times New Roman" pitchFamily="18" charset="0"/>
                        </a:rPr>
                        <a:t>Employee &amp; Spouse     $</a:t>
                      </a:r>
                      <a:r>
                        <a:rPr kumimoji="0" lang="en-US" sz="1200" b="0" i="0" u="none" strike="noStrike" cap="none" normalizeH="0" baseline="0" dirty="0" smtClean="0">
                          <a:ln>
                            <a:noFill/>
                          </a:ln>
                          <a:solidFill>
                            <a:schemeClr val="tx1">
                              <a:lumMod val="75000"/>
                              <a:lumOff val="25000"/>
                            </a:schemeClr>
                          </a:solidFill>
                          <a:latin typeface="Arial"/>
                          <a:cs typeface="Times New Roman" pitchFamily="18" charset="0"/>
                        </a:rPr>
                        <a:t>19.65</a:t>
                      </a:r>
                      <a:endParaRPr kumimoji="0" lang="en-US" sz="1200" b="0" i="0" u="none" strike="noStrike" cap="none" normalizeH="0" baseline="0" dirty="0" smtClean="0">
                        <a:ln>
                          <a:noFill/>
                        </a:ln>
                        <a:solidFill>
                          <a:schemeClr val="tx1">
                            <a:lumMod val="75000"/>
                            <a:lumOff val="25000"/>
                          </a:schemeClr>
                        </a:solidFill>
                        <a:latin typeface="Aria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lumMod val="75000"/>
                              <a:lumOff val="25000"/>
                            </a:schemeClr>
                          </a:solidFill>
                          <a:latin typeface="Arial"/>
                          <a:cs typeface="Times New Roman" pitchFamily="18" charset="0"/>
                        </a:rPr>
                        <a:t>Employee &amp; Children    $25.97</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lumMod val="75000"/>
                              <a:lumOff val="25000"/>
                            </a:schemeClr>
                          </a:solidFill>
                          <a:latin typeface="Arial"/>
                          <a:cs typeface="Times New Roman" pitchFamily="18" charset="0"/>
                        </a:rPr>
                        <a:t>Employee &amp; Family       $40.15</a:t>
                      </a:r>
                    </a:p>
                  </a:txBody>
                  <a:tcPr marL="60149" marR="60149" marT="60139" marB="60139"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w="12700" cap="flat" cmpd="sng" algn="ctr">
                      <a:solidFill>
                        <a:srgbClr val="00A8C8"/>
                      </a:solidFill>
                      <a:prstDash val="solid"/>
                      <a:round/>
                      <a:headEnd type="none" w="med" len="med"/>
                      <a:tailEnd type="none" w="med" len="med"/>
                    </a:lnT>
                    <a:lnB w="12700" cap="flat" cmpd="sng" algn="ctr">
                      <a:solidFill>
                        <a:srgbClr val="00A8C8"/>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6"/>
                  </a:ext>
                </a:extLst>
              </a:tr>
            </a:tbl>
          </a:graphicData>
        </a:graphic>
      </p:graphicFrame>
      <p:grpSp>
        <p:nvGrpSpPr>
          <p:cNvPr id="6" name="Group 5"/>
          <p:cNvGrpSpPr/>
          <p:nvPr/>
        </p:nvGrpSpPr>
        <p:grpSpPr>
          <a:xfrm>
            <a:off x="119545" y="4892650"/>
            <a:ext cx="2184024" cy="1847388"/>
            <a:chOff x="119545" y="4892650"/>
            <a:chExt cx="2184024" cy="1847388"/>
          </a:xfrm>
        </p:grpSpPr>
        <p:grpSp>
          <p:nvGrpSpPr>
            <p:cNvPr id="9" name="Group 8"/>
            <p:cNvGrpSpPr/>
            <p:nvPr/>
          </p:nvGrpSpPr>
          <p:grpSpPr>
            <a:xfrm rot="10800000">
              <a:off x="119545" y="4892650"/>
              <a:ext cx="2184024" cy="1847388"/>
              <a:chOff x="7555721" y="59043"/>
              <a:chExt cx="2184024" cy="1847388"/>
            </a:xfrm>
          </p:grpSpPr>
          <p:sp>
            <p:nvSpPr>
              <p:cNvPr id="12" name="AutoShape 27"/>
              <p:cNvSpPr>
                <a:spLocks noChangeArrowheads="1"/>
              </p:cNvSpPr>
              <p:nvPr userDrawn="1"/>
            </p:nvSpPr>
            <p:spPr bwMode="auto">
              <a:xfrm rot="16200000">
                <a:off x="7554451" y="60313"/>
                <a:ext cx="908685" cy="906145"/>
              </a:xfrm>
              <a:prstGeom prst="hexagon">
                <a:avLst>
                  <a:gd name="adj" fmla="val 28909"/>
                  <a:gd name="vf" fmla="val 115470"/>
                </a:avLst>
              </a:prstGeom>
              <a:solidFill>
                <a:srgbClr val="72BE44">
                  <a:alpha val="39999"/>
                </a:srgbClr>
              </a:solidFill>
              <a:ln>
                <a:noFill/>
              </a:ln>
              <a:effectLst/>
              <a:extLst/>
            </p:spPr>
            <p:txBody>
              <a:bodyPr rot="0" vert="horz" wrap="square" lIns="36576" tIns="36576" rIns="36576" bIns="36576" anchor="t" anchorCtr="0" upright="1">
                <a:noAutofit/>
              </a:bodyPr>
              <a:lstStyle/>
              <a:p>
                <a:endParaRPr lang="en-US"/>
              </a:p>
            </p:txBody>
          </p:sp>
          <p:sp>
            <p:nvSpPr>
              <p:cNvPr id="13" name="AutoShape 36"/>
              <p:cNvSpPr>
                <a:spLocks noChangeArrowheads="1"/>
              </p:cNvSpPr>
              <p:nvPr userDrawn="1"/>
            </p:nvSpPr>
            <p:spPr bwMode="auto">
              <a:xfrm rot="16200000">
                <a:off x="9240000" y="263831"/>
                <a:ext cx="500380" cy="499110"/>
              </a:xfrm>
              <a:prstGeom prst="hexagon">
                <a:avLst>
                  <a:gd name="adj" fmla="val 28914"/>
                  <a:gd name="vf" fmla="val 115470"/>
                </a:avLst>
              </a:prstGeom>
              <a:solidFill>
                <a:srgbClr val="72BE44">
                  <a:alpha val="39999"/>
                </a:srgbClr>
              </a:solidFill>
              <a:ln>
                <a:noFill/>
              </a:ln>
              <a:effectLst/>
              <a:extLst/>
            </p:spPr>
            <p:txBody>
              <a:bodyPr rot="0" vert="horz" wrap="square" lIns="36576" tIns="36576" rIns="36576" bIns="36576" anchor="t" anchorCtr="0" upright="1">
                <a:noAutofit/>
              </a:bodyPr>
              <a:lstStyle/>
              <a:p>
                <a:endParaRPr lang="en-US"/>
              </a:p>
            </p:txBody>
          </p:sp>
          <p:sp>
            <p:nvSpPr>
              <p:cNvPr id="14" name="AutoShape 39"/>
              <p:cNvSpPr>
                <a:spLocks noChangeArrowheads="1"/>
              </p:cNvSpPr>
              <p:nvPr userDrawn="1"/>
            </p:nvSpPr>
            <p:spPr bwMode="auto">
              <a:xfrm rot="16200000">
                <a:off x="9161504" y="1575850"/>
                <a:ext cx="292100" cy="290830"/>
              </a:xfrm>
              <a:prstGeom prst="hexagon">
                <a:avLst>
                  <a:gd name="adj" fmla="val 28906"/>
                  <a:gd name="vf" fmla="val 115470"/>
                </a:avLst>
              </a:prstGeom>
              <a:solidFill>
                <a:srgbClr val="72BE44">
                  <a:alpha val="39999"/>
                </a:srgbClr>
              </a:solidFill>
              <a:ln>
                <a:noFill/>
              </a:ln>
              <a:effectLst/>
              <a:extLst/>
            </p:spPr>
            <p:txBody>
              <a:bodyPr rot="0" vert="horz" wrap="square" lIns="36576" tIns="36576" rIns="36576" bIns="36576" anchor="t" anchorCtr="0" upright="1">
                <a:noAutofit/>
              </a:bodyPr>
              <a:lstStyle/>
              <a:p>
                <a:endParaRPr lang="en-US"/>
              </a:p>
            </p:txBody>
          </p:sp>
          <p:sp>
            <p:nvSpPr>
              <p:cNvPr id="15" name="AutoShape 39"/>
              <p:cNvSpPr>
                <a:spLocks noChangeArrowheads="1"/>
              </p:cNvSpPr>
              <p:nvPr userDrawn="1"/>
            </p:nvSpPr>
            <p:spPr bwMode="auto">
              <a:xfrm rot="16200000">
                <a:off x="9368354" y="1614966"/>
                <a:ext cx="292100" cy="290830"/>
              </a:xfrm>
              <a:prstGeom prst="hexagon">
                <a:avLst>
                  <a:gd name="adj" fmla="val 28906"/>
                  <a:gd name="vf" fmla="val 115470"/>
                </a:avLst>
              </a:prstGeom>
              <a:solidFill>
                <a:srgbClr val="72BE44">
                  <a:alpha val="39999"/>
                </a:srgbClr>
              </a:solidFill>
              <a:ln>
                <a:noFill/>
              </a:ln>
              <a:effectLst/>
              <a:extLst/>
            </p:spPr>
            <p:txBody>
              <a:bodyPr rot="0" vert="horz" wrap="square" lIns="36576" tIns="36576" rIns="36576" bIns="36576" anchor="t" anchorCtr="0" upright="1">
                <a:noAutofit/>
              </a:bodyPr>
              <a:lstStyle/>
              <a:p>
                <a:endParaRPr lang="en-US"/>
              </a:p>
            </p:txBody>
          </p:sp>
        </p:grpSp>
        <p:sp>
          <p:nvSpPr>
            <p:cNvPr id="2" name="AutoShape 2" descr="dental"/>
            <p:cNvSpPr>
              <a:spLocks noChangeArrowheads="1"/>
            </p:cNvSpPr>
            <p:nvPr/>
          </p:nvSpPr>
          <p:spPr bwMode="auto">
            <a:xfrm rot="-5400000">
              <a:off x="320840" y="5047001"/>
              <a:ext cx="1563624" cy="1517904"/>
            </a:xfrm>
            <a:prstGeom prst="hexagon">
              <a:avLst>
                <a:gd name="adj" fmla="val 28414"/>
                <a:gd name="vf" fmla="val 115470"/>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left)">
                                      <p:cBhvr>
                                        <p:cTn id="7" dur="500"/>
                                        <p:tgtEl>
                                          <p:spTgt spid="1024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24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7" name="Title 14"/>
          <p:cNvSpPr>
            <a:spLocks noGrp="1"/>
          </p:cNvSpPr>
          <p:nvPr>
            <p:ph type="title"/>
          </p:nvPr>
        </p:nvSpPr>
        <p:spPr/>
        <p:txBody>
          <a:bodyPr/>
          <a:lstStyle/>
          <a:p>
            <a:r>
              <a:rPr lang="en-US" altLang="en-US" dirty="0" smtClean="0"/>
              <a:t>VISION BENEFITS</a:t>
            </a:r>
          </a:p>
        </p:txBody>
      </p:sp>
      <p:sp>
        <p:nvSpPr>
          <p:cNvPr id="25638" name="Text Placeholder 29"/>
          <p:cNvSpPr>
            <a:spLocks noGrp="1"/>
          </p:cNvSpPr>
          <p:nvPr>
            <p:ph type="body" sz="quarter" idx="12"/>
          </p:nvPr>
        </p:nvSpPr>
        <p:spPr>
          <a:xfrm>
            <a:off x="457200" y="1123950"/>
            <a:ext cx="8686800" cy="1095375"/>
          </a:xfrm>
        </p:spPr>
        <p:txBody>
          <a:bodyPr/>
          <a:lstStyle/>
          <a:p>
            <a:pPr marL="0" indent="0">
              <a:buNone/>
            </a:pPr>
            <a:r>
              <a:rPr lang="en-US" altLang="en-US" dirty="0" smtClean="0"/>
              <a:t>Vision insurance is provided through </a:t>
            </a:r>
            <a:r>
              <a:rPr lang="en-US" altLang="en-US" dirty="0" err="1" smtClean="0"/>
              <a:t>Ameritas</a:t>
            </a:r>
            <a:r>
              <a:rPr lang="en-US" altLang="en-US" dirty="0" smtClean="0"/>
              <a:t> and helps you pay for eye exams and corrective eyewear </a:t>
            </a:r>
          </a:p>
        </p:txBody>
      </p:sp>
      <p:graphicFrame>
        <p:nvGraphicFramePr>
          <p:cNvPr id="9" name="Table 3"/>
          <p:cNvGraphicFramePr>
            <a:graphicFrameLocks noGrp="1"/>
          </p:cNvGraphicFramePr>
          <p:nvPr>
            <p:extLst>
              <p:ext uri="{D42A27DB-BD31-4B8C-83A1-F6EECF244321}">
                <p14:modId xmlns:p14="http://schemas.microsoft.com/office/powerpoint/2010/main" val="1052560254"/>
              </p:ext>
            </p:extLst>
          </p:nvPr>
        </p:nvGraphicFramePr>
        <p:xfrm>
          <a:off x="550969" y="2060106"/>
          <a:ext cx="5998880" cy="3499788"/>
        </p:xfrm>
        <a:graphic>
          <a:graphicData uri="http://schemas.openxmlformats.org/drawingml/2006/table">
            <a:tbl>
              <a:tblPr/>
              <a:tblGrid>
                <a:gridCol w="1430231">
                  <a:extLst>
                    <a:ext uri="{9D8B030D-6E8A-4147-A177-3AD203B41FA5}">
                      <a16:colId xmlns="" xmlns:a16="http://schemas.microsoft.com/office/drawing/2014/main" val="20000"/>
                    </a:ext>
                  </a:extLst>
                </a:gridCol>
                <a:gridCol w="2222500">
                  <a:extLst>
                    <a:ext uri="{9D8B030D-6E8A-4147-A177-3AD203B41FA5}">
                      <a16:colId xmlns="" xmlns:a16="http://schemas.microsoft.com/office/drawing/2014/main" val="20001"/>
                    </a:ext>
                  </a:extLst>
                </a:gridCol>
                <a:gridCol w="2346149">
                  <a:extLst>
                    <a:ext uri="{9D8B030D-6E8A-4147-A177-3AD203B41FA5}">
                      <a16:colId xmlns="" xmlns:a16="http://schemas.microsoft.com/office/drawing/2014/main" val="20002"/>
                    </a:ext>
                  </a:extLst>
                </a:gridCol>
              </a:tblGrid>
              <a:tr h="352673">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latin typeface="Arial"/>
                          <a:cs typeface="Times New Roman" pitchFamily="18" charset="0"/>
                        </a:rPr>
                        <a:t>Plan Highlights</a:t>
                      </a:r>
                    </a:p>
                  </a:txBody>
                  <a:tcPr marL="56488" marR="56488" marT="0" marB="0" anchor="ctr" horzOverflow="overflow">
                    <a:lnL w="12700" cap="flat" cmpd="sng" algn="ctr">
                      <a:solidFill>
                        <a:srgbClr val="72BE44"/>
                      </a:solidFill>
                      <a:prstDash val="solid"/>
                      <a:round/>
                      <a:headEnd type="none" w="med" len="med"/>
                      <a:tailEnd type="none" w="med" len="med"/>
                    </a:lnL>
                    <a:lnR cap="flat" cmpd="sng" algn="ctr">
                      <a:noFill/>
                      <a:prstDash val="solid"/>
                      <a:round/>
                      <a:headEnd type="none" w="med" len="med"/>
                      <a:tailEnd type="none" w="med" len="med"/>
                    </a:lnR>
                    <a:lnT w="12700" cap="flat" cmpd="sng" algn="ctr">
                      <a:solidFill>
                        <a:srgbClr val="72BE44"/>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72BE4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latin typeface="Arial"/>
                          <a:cs typeface="Times New Roman" pitchFamily="18" charset="0"/>
                        </a:rPr>
                        <a:t>Benefit</a:t>
                      </a:r>
                    </a:p>
                  </a:txBody>
                  <a:tcPr marL="56488" marR="56488" marT="0" marB="0" anchor="ctr"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w="12700" cap="flat" cmpd="sng" algn="ctr">
                      <a:solidFill>
                        <a:srgbClr val="72BE44"/>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72BE4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latin typeface="Arial"/>
                          <a:cs typeface="Times New Roman" pitchFamily="18" charset="0"/>
                        </a:rPr>
                        <a:t>Frequency</a:t>
                      </a:r>
                    </a:p>
                  </a:txBody>
                  <a:tcPr marL="56488" marR="56488" marT="0" marB="0" anchor="ctr" horzOverflow="overflow">
                    <a:lnL cap="flat" cmpd="sng" algn="ctr">
                      <a:noFill/>
                      <a:prstDash val="solid"/>
                      <a:round/>
                      <a:headEnd type="none" w="med" len="med"/>
                      <a:tailEnd type="none" w="med" len="med"/>
                    </a:lnL>
                    <a:lnR w="12700" cap="flat" cmpd="sng" algn="ctr">
                      <a:solidFill>
                        <a:srgbClr val="72BE44"/>
                      </a:solidFill>
                      <a:prstDash val="solid"/>
                      <a:round/>
                      <a:headEnd type="none" w="med" len="med"/>
                      <a:tailEnd type="none" w="med" len="med"/>
                    </a:lnR>
                    <a:lnT w="12700" cap="flat" cmpd="sng" algn="ctr">
                      <a:solidFill>
                        <a:srgbClr val="72BE44"/>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72BE44"/>
                    </a:solidFill>
                  </a:tcPr>
                </a:tc>
                <a:extLst>
                  <a:ext uri="{0D108BD9-81ED-4DB2-BD59-A6C34878D82A}">
                    <a16:rowId xmlns="" xmlns:a16="http://schemas.microsoft.com/office/drawing/2014/main" val="10000"/>
                  </a:ext>
                </a:extLst>
              </a:tr>
              <a:tr h="48117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Vision Exam</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latin typeface="Arial"/>
                          <a:cs typeface="Times New Roman" pitchFamily="18" charset="0"/>
                        </a:rPr>
                        <a:t>$10 copay</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00"/>
                          </a:solidFill>
                          <a:latin typeface="Arial"/>
                          <a:cs typeface="Times New Roman" pitchFamily="18" charset="0"/>
                        </a:rPr>
                        <a:t>12 Months</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01"/>
                  </a:ext>
                </a:extLst>
              </a:tr>
              <a:tr h="48117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Lenses</a:t>
                      </a:r>
                    </a:p>
                    <a:p>
                      <a:pPr marL="11430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Single</a:t>
                      </a:r>
                    </a:p>
                    <a:p>
                      <a:pPr marL="11430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Bifocal</a:t>
                      </a:r>
                    </a:p>
                    <a:p>
                      <a:pPr marL="11430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Trifocal</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200" b="0" i="0" u="none" strike="noStrike" cap="none" normalizeH="0" baseline="0" dirty="0" smtClean="0">
                        <a:ln>
                          <a:noFill/>
                        </a:ln>
                        <a:solidFill>
                          <a:srgbClr val="000000"/>
                        </a:solidFill>
                        <a:latin typeface="Aria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$25 copay</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$25 copay</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$25 copay</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200" b="0" i="0" u="none" strike="noStrike" cap="none" normalizeH="0" baseline="0" dirty="0" smtClean="0">
                        <a:ln>
                          <a:noFill/>
                        </a:ln>
                        <a:solidFill>
                          <a:srgbClr val="000000"/>
                        </a:solidFill>
                        <a:latin typeface="Arial"/>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12 Months</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12 Months</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12 Months</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2"/>
                  </a:ext>
                </a:extLst>
              </a:tr>
              <a:tr h="48117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Frames</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$130 Allowance</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24 Months</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03"/>
                  </a:ext>
                </a:extLst>
              </a:tr>
              <a:tr h="48117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Contacts</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rgbClr val="72BE44"/>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$130 Allowance</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rgbClr val="72BE44"/>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12 Months</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rgbClr val="72BE44"/>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4"/>
                  </a:ext>
                </a:extLst>
              </a:tr>
              <a:tr h="843271">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a:cs typeface="Times New Roman" pitchFamily="18" charset="0"/>
                        </a:rPr>
                        <a:t>Semi-Monthly Premium</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w="12700" cap="flat" cmpd="sng" algn="ctr">
                      <a:solidFill>
                        <a:srgbClr val="72BE44"/>
                      </a:solidFill>
                      <a:prstDash val="solid"/>
                      <a:round/>
                      <a:headEnd type="none" w="med" len="med"/>
                      <a:tailEnd type="none" w="med" len="med"/>
                    </a:lnT>
                    <a:lnB w="12700" cap="flat" cmpd="sng" algn="ctr">
                      <a:solidFill>
                        <a:srgbClr val="72BE44"/>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Employee Only             $4.24</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Employee &amp; Spouse     $9.08</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Employee &amp; Children    $7.34</a:t>
                      </a:r>
                    </a:p>
                    <a:p>
                      <a:pPr marL="0" marR="0" lvl="0" indent="0" algn="l"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rgbClr val="000000"/>
                          </a:solidFill>
                          <a:latin typeface="Arial"/>
                          <a:cs typeface="Times New Roman" pitchFamily="18" charset="0"/>
                        </a:rPr>
                        <a:t>Employee &amp; Family       $12.18</a:t>
                      </a: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w="12700" cap="flat" cmpd="sng" algn="ctr">
                      <a:solidFill>
                        <a:srgbClr val="72BE44"/>
                      </a:solidFill>
                      <a:prstDash val="solid"/>
                      <a:round/>
                      <a:headEnd type="none" w="med" len="med"/>
                      <a:tailEnd type="none" w="med" len="med"/>
                    </a:lnT>
                    <a:lnB w="12700" cap="flat" cmpd="sng" algn="ctr">
                      <a:solidFill>
                        <a:srgbClr val="72BE44"/>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200" b="0" i="0" u="none" strike="noStrike" cap="none" normalizeH="0" baseline="0" dirty="0" smtClean="0">
                        <a:ln>
                          <a:noFill/>
                        </a:ln>
                        <a:solidFill>
                          <a:srgbClr val="000000"/>
                        </a:solidFill>
                        <a:latin typeface="Arial"/>
                        <a:cs typeface="Times New Roman" pitchFamily="18" charset="0"/>
                      </a:endParaRPr>
                    </a:p>
                  </a:txBody>
                  <a:tcPr marL="60149" marR="60149" marT="60139" marB="60139" anchor="ctr" horzOverflow="overflow">
                    <a:lnL w="12700" cap="flat" cmpd="sng" algn="ctr">
                      <a:solidFill>
                        <a:srgbClr val="72BE44"/>
                      </a:solidFill>
                      <a:prstDash val="solid"/>
                      <a:round/>
                      <a:headEnd type="none" w="med" len="med"/>
                      <a:tailEnd type="none" w="med" len="med"/>
                    </a:lnL>
                    <a:lnR w="12700" cap="flat" cmpd="sng" algn="ctr">
                      <a:solidFill>
                        <a:srgbClr val="72BE44"/>
                      </a:solidFill>
                      <a:prstDash val="solid"/>
                      <a:round/>
                      <a:headEnd type="none" w="med" len="med"/>
                      <a:tailEnd type="none" w="med" len="med"/>
                    </a:lnR>
                    <a:lnT w="12700" cap="flat" cmpd="sng" algn="ctr">
                      <a:solidFill>
                        <a:srgbClr val="72BE44"/>
                      </a:solidFill>
                      <a:prstDash val="solid"/>
                      <a:round/>
                      <a:headEnd type="none" w="med" len="med"/>
                      <a:tailEnd type="none" w="med" len="med"/>
                    </a:lnT>
                    <a:lnB w="12700" cap="flat" cmpd="sng" algn="ctr">
                      <a:solidFill>
                        <a:srgbClr val="72BE44"/>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05"/>
                  </a:ext>
                </a:extLst>
              </a:tr>
            </a:tbl>
          </a:graphicData>
        </a:graphic>
      </p:graphicFrame>
      <p:grpSp>
        <p:nvGrpSpPr>
          <p:cNvPr id="2" name="Group 1"/>
          <p:cNvGrpSpPr/>
          <p:nvPr/>
        </p:nvGrpSpPr>
        <p:grpSpPr>
          <a:xfrm>
            <a:off x="6869292" y="2422889"/>
            <a:ext cx="2478950" cy="2774223"/>
            <a:chOff x="6869292" y="2524241"/>
            <a:chExt cx="2478950" cy="2774223"/>
          </a:xfrm>
        </p:grpSpPr>
        <p:grpSp>
          <p:nvGrpSpPr>
            <p:cNvPr id="11" name="Group 10"/>
            <p:cNvGrpSpPr/>
            <p:nvPr/>
          </p:nvGrpSpPr>
          <p:grpSpPr>
            <a:xfrm>
              <a:off x="6876118" y="2524241"/>
              <a:ext cx="2472124" cy="2774223"/>
              <a:chOff x="6941399" y="1430648"/>
              <a:chExt cx="2472124" cy="2774223"/>
            </a:xfrm>
            <a:solidFill>
              <a:srgbClr val="A6E2EF"/>
            </a:solidFill>
          </p:grpSpPr>
          <p:sp>
            <p:nvSpPr>
              <p:cNvPr id="13" name="AutoShape 27"/>
              <p:cNvSpPr>
                <a:spLocks noChangeArrowheads="1"/>
              </p:cNvSpPr>
              <p:nvPr/>
            </p:nvSpPr>
            <p:spPr bwMode="auto">
              <a:xfrm rot="5400000">
                <a:off x="8224803" y="3016151"/>
                <a:ext cx="1188720" cy="1188720"/>
              </a:xfrm>
              <a:prstGeom prst="hexagon">
                <a:avLst>
                  <a:gd name="adj" fmla="val 28909"/>
                  <a:gd name="vf" fmla="val 115470"/>
                </a:avLst>
              </a:prstGeom>
              <a:grpFill/>
              <a:ln>
                <a:noFill/>
              </a:ln>
              <a:effectLst/>
              <a:extLst/>
            </p:spPr>
            <p:txBody>
              <a:bodyPr rot="0" vert="horz" wrap="square" lIns="36576" tIns="36576" rIns="36576" bIns="36576" anchor="t" anchorCtr="0" upright="1">
                <a:noAutofit/>
              </a:bodyPr>
              <a:lstStyle/>
              <a:p>
                <a:endParaRPr lang="en-US"/>
              </a:p>
            </p:txBody>
          </p:sp>
          <p:sp>
            <p:nvSpPr>
              <p:cNvPr id="14" name="AutoShape 36"/>
              <p:cNvSpPr>
                <a:spLocks noChangeArrowheads="1"/>
              </p:cNvSpPr>
              <p:nvPr/>
            </p:nvSpPr>
            <p:spPr bwMode="auto">
              <a:xfrm rot="5400000">
                <a:off x="6941399" y="1450769"/>
                <a:ext cx="731520" cy="731520"/>
              </a:xfrm>
              <a:prstGeom prst="hexagon">
                <a:avLst>
                  <a:gd name="adj" fmla="val 28914"/>
                  <a:gd name="vf" fmla="val 115470"/>
                </a:avLst>
              </a:prstGeom>
              <a:grpFill/>
              <a:ln>
                <a:noFill/>
              </a:ln>
              <a:effectLst/>
              <a:extLst/>
            </p:spPr>
            <p:txBody>
              <a:bodyPr rot="0" vert="horz" wrap="square" lIns="36576" tIns="36576" rIns="36576" bIns="36576" anchor="t" anchorCtr="0" upright="1">
                <a:noAutofit/>
              </a:bodyPr>
              <a:lstStyle/>
              <a:p>
                <a:endParaRPr lang="en-US"/>
              </a:p>
            </p:txBody>
          </p:sp>
          <p:sp>
            <p:nvSpPr>
              <p:cNvPr id="15" name="AutoShape 39"/>
              <p:cNvSpPr>
                <a:spLocks noChangeArrowheads="1"/>
              </p:cNvSpPr>
              <p:nvPr/>
            </p:nvSpPr>
            <p:spPr bwMode="auto">
              <a:xfrm rot="5400000">
                <a:off x="8590563" y="1711630"/>
                <a:ext cx="457200" cy="457200"/>
              </a:xfrm>
              <a:prstGeom prst="hexagon">
                <a:avLst>
                  <a:gd name="adj" fmla="val 28906"/>
                  <a:gd name="vf" fmla="val 115470"/>
                </a:avLst>
              </a:prstGeom>
              <a:grpFill/>
              <a:ln>
                <a:noFill/>
              </a:ln>
              <a:effectLst/>
              <a:extLst/>
            </p:spPr>
            <p:txBody>
              <a:bodyPr rot="0" vert="horz" wrap="square" lIns="36576" tIns="36576" rIns="36576" bIns="36576" anchor="t" anchorCtr="0" upright="1">
                <a:noAutofit/>
              </a:bodyPr>
              <a:lstStyle/>
              <a:p>
                <a:endParaRPr lang="en-US"/>
              </a:p>
            </p:txBody>
          </p:sp>
          <p:sp>
            <p:nvSpPr>
              <p:cNvPr id="16" name="AutoShape 39"/>
              <p:cNvSpPr>
                <a:spLocks noChangeArrowheads="1"/>
              </p:cNvSpPr>
              <p:nvPr/>
            </p:nvSpPr>
            <p:spPr bwMode="auto">
              <a:xfrm rot="5400000">
                <a:off x="8444513" y="1431283"/>
                <a:ext cx="292100" cy="290830"/>
              </a:xfrm>
              <a:prstGeom prst="hexagon">
                <a:avLst>
                  <a:gd name="adj" fmla="val 28906"/>
                  <a:gd name="vf" fmla="val 115470"/>
                </a:avLst>
              </a:prstGeom>
              <a:grpFill/>
              <a:ln>
                <a:noFill/>
              </a:ln>
              <a:effectLst/>
              <a:extLst/>
            </p:spPr>
            <p:txBody>
              <a:bodyPr rot="0" vert="horz" wrap="square" lIns="36576" tIns="36576" rIns="36576" bIns="36576" anchor="t" anchorCtr="0" upright="1">
                <a:noAutofit/>
              </a:bodyPr>
              <a:lstStyle/>
              <a:p>
                <a:endParaRPr lang="en-US"/>
              </a:p>
            </p:txBody>
          </p:sp>
        </p:grpSp>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69292" y="2654300"/>
              <a:ext cx="2017712" cy="2311400"/>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637"/>
                                        </p:tgtEl>
                                        <p:attrNameLst>
                                          <p:attrName>style.visibility</p:attrName>
                                        </p:attrNameLst>
                                      </p:cBhvr>
                                      <p:to>
                                        <p:strVal val="visible"/>
                                      </p:to>
                                    </p:set>
                                    <p:animEffect transition="in" filter="wipe(left)">
                                      <p:cBhvr>
                                        <p:cTn id="7" dur="500"/>
                                        <p:tgtEl>
                                          <p:spTgt spid="2563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63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7" grpId="0"/>
      <p:bldP spid="2563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454666" y="1739981"/>
            <a:ext cx="5318061" cy="2561359"/>
          </a:xfrm>
        </p:spPr>
        <p:txBody>
          <a:bodyPr/>
          <a:lstStyle/>
          <a:p>
            <a:pPr marL="0" lvl="1" indent="0" eaLnBrk="1" hangingPunct="1">
              <a:spcBef>
                <a:spcPts val="1200"/>
              </a:spcBef>
              <a:buFontTx/>
              <a:buNone/>
            </a:pPr>
            <a:r>
              <a:rPr lang="en-US" altLang="en-US" sz="2000" dirty="0" smtClean="0">
                <a:solidFill>
                  <a:srgbClr val="002C77"/>
                </a:solidFill>
              </a:rPr>
              <a:t>Carolina Therapy Services provides full-time employees with group life and accidental death and dismemberment (AD&amp;D) insurance at no cost to you! </a:t>
            </a:r>
            <a:endParaRPr lang="en-US" altLang="en-US" sz="2000" dirty="0">
              <a:solidFill>
                <a:srgbClr val="002C77"/>
              </a:solidFill>
            </a:endParaRPr>
          </a:p>
          <a:p>
            <a:pPr marL="457200" lvl="2" eaLnBrk="1" hangingPunct="1">
              <a:spcBef>
                <a:spcPts val="1200"/>
              </a:spcBef>
              <a:buFont typeface="Arial" panose="020B0604020202020204" pitchFamily="34" charset="0"/>
              <a:buChar char="•"/>
            </a:pPr>
            <a:r>
              <a:rPr lang="en-US" altLang="en-US" dirty="0" smtClean="0">
                <a:solidFill>
                  <a:srgbClr val="37424A"/>
                </a:solidFill>
              </a:rPr>
              <a:t>Employees are covered </a:t>
            </a:r>
            <a:r>
              <a:rPr lang="en-US" altLang="en-US" dirty="0" smtClean="0">
                <a:solidFill>
                  <a:schemeClr val="tx1">
                    <a:lumMod val="85000"/>
                    <a:lumOff val="15000"/>
                  </a:schemeClr>
                </a:solidFill>
              </a:rPr>
              <a:t>according to class status.</a:t>
            </a:r>
          </a:p>
          <a:p>
            <a:pPr marL="457200" lvl="2" eaLnBrk="1" hangingPunct="1">
              <a:spcBef>
                <a:spcPts val="1200"/>
              </a:spcBef>
              <a:buFont typeface="Arial" panose="020B0604020202020204" pitchFamily="34" charset="0"/>
              <a:buChar char="•"/>
            </a:pPr>
            <a:r>
              <a:rPr lang="en-US" altLang="en-US" dirty="0" smtClean="0">
                <a:solidFill>
                  <a:srgbClr val="37424A"/>
                </a:solidFill>
              </a:rPr>
              <a:t>Be sure your beneficiaries are up to date in Employee Navigator.</a:t>
            </a:r>
            <a:endParaRPr altLang="en-US" dirty="0" smtClean="0"/>
          </a:p>
        </p:txBody>
      </p:sp>
      <p:sp>
        <p:nvSpPr>
          <p:cNvPr id="25603" name="Title 2"/>
          <p:cNvSpPr>
            <a:spLocks noGrp="1"/>
          </p:cNvSpPr>
          <p:nvPr>
            <p:ph type="title"/>
          </p:nvPr>
        </p:nvSpPr>
        <p:spPr/>
        <p:txBody>
          <a:bodyPr/>
          <a:lstStyle/>
          <a:p>
            <a:r>
              <a:rPr lang="en-US" altLang="en-US" dirty="0" smtClean="0"/>
              <a:t>BASIC LIFE INSURANCE</a:t>
            </a:r>
          </a:p>
        </p:txBody>
      </p:sp>
      <p:grpSp>
        <p:nvGrpSpPr>
          <p:cNvPr id="6" name="Group 5"/>
          <p:cNvGrpSpPr/>
          <p:nvPr/>
        </p:nvGrpSpPr>
        <p:grpSpPr>
          <a:xfrm>
            <a:off x="6645499" y="2101599"/>
            <a:ext cx="2472124" cy="2774223"/>
            <a:chOff x="6645499" y="2422889"/>
            <a:chExt cx="2472124" cy="2774223"/>
          </a:xfrm>
        </p:grpSpPr>
        <p:grpSp>
          <p:nvGrpSpPr>
            <p:cNvPr id="9" name="Group 8"/>
            <p:cNvGrpSpPr/>
            <p:nvPr/>
          </p:nvGrpSpPr>
          <p:grpSpPr>
            <a:xfrm>
              <a:off x="6645499" y="2422889"/>
              <a:ext cx="2472124" cy="2774223"/>
              <a:chOff x="6941399" y="1430648"/>
              <a:chExt cx="2472124" cy="2774223"/>
            </a:xfrm>
            <a:solidFill>
              <a:srgbClr val="A6E2EF"/>
            </a:solidFill>
          </p:grpSpPr>
          <p:sp>
            <p:nvSpPr>
              <p:cNvPr id="11" name="AutoShape 27"/>
              <p:cNvSpPr>
                <a:spLocks noChangeArrowheads="1"/>
              </p:cNvSpPr>
              <p:nvPr/>
            </p:nvSpPr>
            <p:spPr bwMode="auto">
              <a:xfrm rot="5400000">
                <a:off x="8224803" y="3016151"/>
                <a:ext cx="1188720" cy="1188720"/>
              </a:xfrm>
              <a:prstGeom prst="hexagon">
                <a:avLst>
                  <a:gd name="adj" fmla="val 28909"/>
                  <a:gd name="vf" fmla="val 115470"/>
                </a:avLst>
              </a:prstGeom>
              <a:solidFill>
                <a:srgbClr val="FCAF17">
                  <a:alpha val="40000"/>
                </a:srgbClr>
              </a:solidFill>
              <a:ln>
                <a:noFill/>
              </a:ln>
              <a:effectLst/>
              <a:extLst/>
            </p:spPr>
            <p:txBody>
              <a:bodyPr rot="0" vert="horz" wrap="square" lIns="36576" tIns="36576" rIns="36576" bIns="36576" anchor="t" anchorCtr="0" upright="1">
                <a:noAutofit/>
              </a:bodyPr>
              <a:lstStyle/>
              <a:p>
                <a:endParaRPr lang="en-US"/>
              </a:p>
            </p:txBody>
          </p:sp>
          <p:sp>
            <p:nvSpPr>
              <p:cNvPr id="12" name="AutoShape 36"/>
              <p:cNvSpPr>
                <a:spLocks noChangeArrowheads="1"/>
              </p:cNvSpPr>
              <p:nvPr/>
            </p:nvSpPr>
            <p:spPr bwMode="auto">
              <a:xfrm rot="5400000">
                <a:off x="6941399" y="1450769"/>
                <a:ext cx="731520" cy="731520"/>
              </a:xfrm>
              <a:prstGeom prst="hexagon">
                <a:avLst>
                  <a:gd name="adj" fmla="val 28914"/>
                  <a:gd name="vf" fmla="val 115470"/>
                </a:avLst>
              </a:prstGeom>
              <a:solidFill>
                <a:srgbClr val="FCAF17">
                  <a:alpha val="40000"/>
                </a:srgbClr>
              </a:solidFill>
              <a:ln>
                <a:noFill/>
              </a:ln>
              <a:effectLst/>
              <a:extLst/>
            </p:spPr>
            <p:txBody>
              <a:bodyPr rot="0" vert="horz" wrap="square" lIns="36576" tIns="36576" rIns="36576" bIns="36576" anchor="t" anchorCtr="0" upright="1">
                <a:noAutofit/>
              </a:bodyPr>
              <a:lstStyle/>
              <a:p>
                <a:endParaRPr lang="en-US"/>
              </a:p>
            </p:txBody>
          </p:sp>
          <p:sp>
            <p:nvSpPr>
              <p:cNvPr id="13" name="AutoShape 39"/>
              <p:cNvSpPr>
                <a:spLocks noChangeArrowheads="1"/>
              </p:cNvSpPr>
              <p:nvPr/>
            </p:nvSpPr>
            <p:spPr bwMode="auto">
              <a:xfrm rot="5400000">
                <a:off x="8590563" y="1711630"/>
                <a:ext cx="457200" cy="457200"/>
              </a:xfrm>
              <a:prstGeom prst="hexagon">
                <a:avLst>
                  <a:gd name="adj" fmla="val 28906"/>
                  <a:gd name="vf" fmla="val 115470"/>
                </a:avLst>
              </a:prstGeom>
              <a:solidFill>
                <a:srgbClr val="FCAF17">
                  <a:alpha val="40000"/>
                </a:srgbClr>
              </a:solidFill>
              <a:ln>
                <a:noFill/>
              </a:ln>
              <a:effectLst/>
              <a:extLst/>
            </p:spPr>
            <p:txBody>
              <a:bodyPr rot="0" vert="horz" wrap="square" lIns="36576" tIns="36576" rIns="36576" bIns="36576" anchor="t" anchorCtr="0" upright="1">
                <a:noAutofit/>
              </a:bodyPr>
              <a:lstStyle/>
              <a:p>
                <a:endParaRPr lang="en-US"/>
              </a:p>
            </p:txBody>
          </p:sp>
          <p:sp>
            <p:nvSpPr>
              <p:cNvPr id="14" name="AutoShape 39"/>
              <p:cNvSpPr>
                <a:spLocks noChangeArrowheads="1"/>
              </p:cNvSpPr>
              <p:nvPr/>
            </p:nvSpPr>
            <p:spPr bwMode="auto">
              <a:xfrm rot="5400000">
                <a:off x="8444513" y="1431283"/>
                <a:ext cx="292100" cy="290830"/>
              </a:xfrm>
              <a:prstGeom prst="hexagon">
                <a:avLst>
                  <a:gd name="adj" fmla="val 28906"/>
                  <a:gd name="vf" fmla="val 115470"/>
                </a:avLst>
              </a:prstGeom>
              <a:solidFill>
                <a:srgbClr val="FCAF17">
                  <a:alpha val="40000"/>
                </a:srgbClr>
              </a:solidFill>
              <a:ln>
                <a:noFill/>
              </a:ln>
              <a:effectLst/>
              <a:extLst/>
            </p:spPr>
            <p:txBody>
              <a:bodyPr rot="0" vert="horz" wrap="square" lIns="36576" tIns="36576" rIns="36576" bIns="36576" anchor="t" anchorCtr="0" upright="1">
                <a:noAutofit/>
              </a:bodyPr>
              <a:lstStyle/>
              <a:p>
                <a:endParaRPr lang="en-US"/>
              </a:p>
            </p:txBody>
          </p:sp>
        </p:grpSp>
        <p:sp>
          <p:nvSpPr>
            <p:cNvPr id="4" name="AutoShape 2" descr="lifesaver"/>
            <p:cNvSpPr>
              <a:spLocks noChangeArrowheads="1"/>
            </p:cNvSpPr>
            <p:nvPr/>
          </p:nvSpPr>
          <p:spPr bwMode="auto">
            <a:xfrm rot="5400000" flipH="1">
              <a:off x="6508974" y="2670175"/>
              <a:ext cx="2286000" cy="2012950"/>
            </a:xfrm>
            <a:prstGeom prst="hexagon">
              <a:avLst>
                <a:gd name="adj" fmla="val 28391"/>
                <a:gd name="vf" fmla="val 115470"/>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7222171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wipe(left)">
                                      <p:cBhvr>
                                        <p:cTn id="7" dur="500"/>
                                        <p:tgtEl>
                                          <p:spTgt spid="2560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5602">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5602">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56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P spid="256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title"/>
          </p:nvPr>
        </p:nvSpPr>
        <p:spPr/>
        <p:txBody>
          <a:bodyPr/>
          <a:lstStyle/>
          <a:p>
            <a:r>
              <a:rPr lang="en-US" altLang="en-US" dirty="0" smtClean="0"/>
              <a:t>DISABILITY INCOME BENEFITS</a:t>
            </a:r>
          </a:p>
        </p:txBody>
      </p:sp>
      <p:sp>
        <p:nvSpPr>
          <p:cNvPr id="26628" name="Text Placeholder 3"/>
          <p:cNvSpPr>
            <a:spLocks noGrp="1"/>
          </p:cNvSpPr>
          <p:nvPr>
            <p:ph type="body" sz="quarter" idx="12"/>
          </p:nvPr>
        </p:nvSpPr>
        <p:spPr>
          <a:xfrm>
            <a:off x="466725" y="1285875"/>
            <a:ext cx="8448675" cy="4486275"/>
          </a:xfrm>
        </p:spPr>
        <p:txBody>
          <a:bodyPr/>
          <a:lstStyle/>
          <a:p>
            <a:pPr marL="0" lvl="1" indent="0">
              <a:spcBef>
                <a:spcPct val="60000"/>
              </a:spcBef>
              <a:buFontTx/>
              <a:buNone/>
            </a:pPr>
            <a:r>
              <a:rPr lang="en-US" altLang="en-US" sz="2000" dirty="0" smtClean="0">
                <a:solidFill>
                  <a:srgbClr val="002C77"/>
                </a:solidFill>
              </a:rPr>
              <a:t>Carolina Therapy Services provides full-time employees with the opportunity to purchase short- and long-term disability income benefits through the convenience of payroll deduction.</a:t>
            </a:r>
            <a:endParaRPr lang="en-US" altLang="en-US" sz="2000" dirty="0" smtClean="0">
              <a:solidFill>
                <a:srgbClr val="C00000"/>
              </a:solidFill>
            </a:endParaRPr>
          </a:p>
          <a:p>
            <a:pPr marL="0" lvl="1" indent="0">
              <a:spcBef>
                <a:spcPct val="60000"/>
              </a:spcBef>
              <a:buFontTx/>
              <a:buNone/>
            </a:pPr>
            <a:r>
              <a:rPr lang="en-US" altLang="en-US" sz="2000" dirty="0" smtClean="0">
                <a:solidFill>
                  <a:srgbClr val="002C77"/>
                </a:solidFill>
              </a:rPr>
              <a:t>In the event that you become disabled from a non-work-related injury or sickness, disability income benefits are provided as a source of income</a:t>
            </a:r>
            <a:r>
              <a:rPr lang="en-US" altLang="en-US" sz="2000" dirty="0" smtClean="0"/>
              <a:t>. </a:t>
            </a:r>
            <a:endParaRPr lang="en-US" altLang="en-US" sz="2800" dirty="0" smtClean="0"/>
          </a:p>
        </p:txBody>
      </p:sp>
      <p:graphicFrame>
        <p:nvGraphicFramePr>
          <p:cNvPr id="5" name="Table 5"/>
          <p:cNvGraphicFramePr>
            <a:graphicFrameLocks noGrp="1"/>
          </p:cNvGraphicFramePr>
          <p:nvPr>
            <p:extLst>
              <p:ext uri="{D42A27DB-BD31-4B8C-83A1-F6EECF244321}">
                <p14:modId xmlns:p14="http://schemas.microsoft.com/office/powerpoint/2010/main" val="3848022679"/>
              </p:ext>
            </p:extLst>
          </p:nvPr>
        </p:nvGraphicFramePr>
        <p:xfrm>
          <a:off x="624682" y="3114675"/>
          <a:ext cx="8353424" cy="2575690"/>
        </p:xfrm>
        <a:graphic>
          <a:graphicData uri="http://schemas.openxmlformats.org/drawingml/2006/table">
            <a:tbl>
              <a:tblPr/>
              <a:tblGrid>
                <a:gridCol w="2483451">
                  <a:extLst>
                    <a:ext uri="{9D8B030D-6E8A-4147-A177-3AD203B41FA5}">
                      <a16:colId xmlns="" xmlns:a16="http://schemas.microsoft.com/office/drawing/2014/main" val="20000"/>
                    </a:ext>
                  </a:extLst>
                </a:gridCol>
                <a:gridCol w="2784475">
                  <a:extLst>
                    <a:ext uri="{9D8B030D-6E8A-4147-A177-3AD203B41FA5}">
                      <a16:colId xmlns="" xmlns:a16="http://schemas.microsoft.com/office/drawing/2014/main" val="20001"/>
                    </a:ext>
                  </a:extLst>
                </a:gridCol>
                <a:gridCol w="3085498">
                  <a:extLst>
                    <a:ext uri="{9D8B030D-6E8A-4147-A177-3AD203B41FA5}">
                      <a16:colId xmlns="" xmlns:a16="http://schemas.microsoft.com/office/drawing/2014/main" val="20002"/>
                    </a:ext>
                  </a:extLst>
                </a:gridCol>
              </a:tblGrid>
              <a:tr h="37782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200" b="1" i="0" u="none" strike="noStrike" cap="none" normalizeH="0" baseline="0" dirty="0" smtClean="0">
                        <a:ln>
                          <a:noFill/>
                        </a:ln>
                        <a:solidFill>
                          <a:srgbClr val="FFFFFF"/>
                        </a:solidFill>
                        <a:latin typeface="Arial" panose="020B0604020202020204" pitchFamily="34" charset="0"/>
                        <a:cs typeface="Arial" panose="020B0604020202020204" pitchFamily="34" charset="0"/>
                      </a:endParaRPr>
                    </a:p>
                  </a:txBody>
                  <a:tcPr marL="61329" marR="61329" marT="61323" marB="61323" anchor="ctr" horzOverflow="overflow">
                    <a:lnL w="12700" cap="flat" cmpd="sng" algn="ctr">
                      <a:solidFill>
                        <a:srgbClr val="00A8C8"/>
                      </a:solidFill>
                      <a:prstDash val="solid"/>
                      <a:round/>
                      <a:headEnd type="none" w="med" len="med"/>
                      <a:tailEnd type="none" w="med" len="med"/>
                    </a:lnL>
                    <a:lnR cap="flat" cmpd="sng" algn="ctr">
                      <a:noFill/>
                      <a:prstDash val="solid"/>
                      <a:round/>
                      <a:headEnd type="none" w="med" len="med"/>
                      <a:tailEnd type="none" w="med" len="med"/>
                    </a:lnR>
                    <a:lnT w="12700" cap="flat" cmpd="sng" algn="ctr">
                      <a:solidFill>
                        <a:srgbClr val="00A8C8"/>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FFFF"/>
                          </a:solidFill>
                          <a:latin typeface="Arial" panose="020B0604020202020204" pitchFamily="34" charset="0"/>
                          <a:cs typeface="Arial" panose="020B0604020202020204" pitchFamily="34" charset="0"/>
                        </a:rPr>
                        <a:t>Short-Term Disability (STD)</a:t>
                      </a:r>
                    </a:p>
                  </a:txBody>
                  <a:tcPr marL="61329" marR="61329" marT="61323" marB="61323" anchor="ctr" horzOverflow="overflow">
                    <a:lnL cap="flat" cmpd="sng" algn="ctr">
                      <a:noFill/>
                      <a:prstDash val="solid"/>
                      <a:round/>
                      <a:headEnd type="none" w="med" len="med"/>
                      <a:tailEnd type="none" w="med" len="med"/>
                    </a:lnL>
                    <a:lnR cap="flat" cmpd="sng" algn="ctr">
                      <a:noFill/>
                      <a:prstDash val="solid"/>
                      <a:round/>
                      <a:headEnd type="none" w="med" len="med"/>
                      <a:tailEnd type="none" w="med" len="med"/>
                    </a:lnR>
                    <a:lnT w="12700" cap="flat" cmpd="sng" algn="ctr">
                      <a:solidFill>
                        <a:srgbClr val="00A8C8"/>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FFFF"/>
                          </a:solidFill>
                          <a:latin typeface="Arial" panose="020B0604020202020204" pitchFamily="34" charset="0"/>
                          <a:cs typeface="Arial" panose="020B0604020202020204" pitchFamily="34" charset="0"/>
                        </a:rPr>
                        <a:t>Long-Term Disability (LTD)</a:t>
                      </a:r>
                    </a:p>
                  </a:txBody>
                  <a:tcPr marL="61329" marR="61329" marT="61323" marB="61323" anchor="ctr" horzOverflow="overflow">
                    <a:lnL cap="flat" cmpd="sng" algn="ctr">
                      <a:noFill/>
                      <a:prstDash val="solid"/>
                      <a:round/>
                      <a:headEnd type="none" w="med" len="med"/>
                      <a:tailEnd type="none" w="med" len="med"/>
                    </a:lnL>
                    <a:lnR w="12700" cap="flat" cmpd="sng" algn="ctr">
                      <a:solidFill>
                        <a:srgbClr val="00A8C8"/>
                      </a:solidFill>
                      <a:prstDash val="solid"/>
                      <a:round/>
                      <a:headEnd type="none" w="med" len="med"/>
                      <a:tailEnd type="none" w="med" len="med"/>
                    </a:lnR>
                    <a:lnT w="12700" cap="flat" cmpd="sng" algn="ctr">
                      <a:solidFill>
                        <a:srgbClr val="00A8C8"/>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extLst>
                  <a:ext uri="{0D108BD9-81ED-4DB2-BD59-A6C34878D82A}">
                    <a16:rowId xmlns="" xmlns:a16="http://schemas.microsoft.com/office/drawing/2014/main" val="10000"/>
                  </a:ext>
                </a:extLst>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000000"/>
                          </a:solidFill>
                          <a:latin typeface="Arial" panose="020B0604020202020204" pitchFamily="34" charset="0"/>
                          <a:cs typeface="Arial" panose="020B0604020202020204" pitchFamily="34" charset="0"/>
                        </a:rPr>
                        <a:t>Benefits Begin</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15</a:t>
                      </a:r>
                      <a:r>
                        <a:rPr kumimoji="0" lang="en-US" sz="1200" b="0" i="0" u="none" strike="noStrike" cap="none" normalizeH="0" baseline="30000" dirty="0" smtClean="0">
                          <a:ln>
                            <a:noFill/>
                          </a:ln>
                          <a:solidFill>
                            <a:schemeClr val="tx1"/>
                          </a:solidFill>
                          <a:latin typeface="Arial" panose="020B0604020202020204" pitchFamily="34" charset="0"/>
                          <a:cs typeface="Arial" panose="020B0604020202020204" pitchFamily="34" charset="0"/>
                        </a:rPr>
                        <a:t>th</a:t>
                      </a: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 day accident / illness</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After 90 days</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01"/>
                  </a:ext>
                </a:extLst>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latin typeface="Arial" panose="020B0604020202020204" pitchFamily="34" charset="0"/>
                          <a:cs typeface="Arial" panose="020B0604020202020204" pitchFamily="34" charset="0"/>
                        </a:rPr>
                        <a:t>Benefits Payable</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11 weeks</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SSNRA</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2"/>
                  </a:ext>
                </a:extLst>
              </a:tr>
              <a:tr h="73690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latin typeface="Arial" panose="020B0604020202020204" pitchFamily="34" charset="0"/>
                          <a:cs typeface="Arial" panose="020B0604020202020204" pitchFamily="34" charset="0"/>
                        </a:rPr>
                        <a:t>Percentage of Income Replaced</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60% of weekly income</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60% of monthly income</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03"/>
                  </a:ext>
                </a:extLst>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latin typeface="Arial" panose="020B0604020202020204" pitchFamily="34" charset="0"/>
                          <a:cs typeface="Arial" panose="020B0604020202020204" pitchFamily="34" charset="0"/>
                        </a:rPr>
                        <a:t>Maximum Benefit</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rgbClr val="00A8C8"/>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$1,000 weekly</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rgbClr val="00A8C8"/>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0" i="0" u="none" strike="noStrike" cap="none" normalizeH="0" baseline="0" dirty="0" smtClean="0">
                          <a:ln>
                            <a:noFill/>
                          </a:ln>
                          <a:solidFill>
                            <a:schemeClr val="tx1"/>
                          </a:solidFill>
                          <a:latin typeface="Arial" panose="020B0604020202020204" pitchFamily="34" charset="0"/>
                          <a:cs typeface="Arial" panose="020B0604020202020204" pitchFamily="34" charset="0"/>
                        </a:rPr>
                        <a:t>$5,000 monthly</a:t>
                      </a:r>
                    </a:p>
                  </a:txBody>
                  <a:tcPr marL="61329" marR="61329" marT="61323" marB="61323"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rgbClr val="00A8C8"/>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4"/>
                  </a:ext>
                </a:extLst>
              </a:tr>
            </a:tbl>
          </a:graphicData>
        </a:graphic>
      </p:graphicFrame>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500"/>
                                        <p:tgtEl>
                                          <p:spTgt spid="2662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6628">
                                            <p:txEl>
                                              <p:pRg st="0" end="0"/>
                                            </p:txEl>
                                          </p:spTgt>
                                        </p:tgtEl>
                                        <p:attrNameLst>
                                          <p:attrName>style.visibility</p:attrName>
                                        </p:attrNameLst>
                                      </p:cBhvr>
                                      <p:to>
                                        <p:strVal val="visible"/>
                                      </p:to>
                                    </p:set>
                                    <p:anim calcmode="lin" valueType="num">
                                      <p:cBhvr additive="base">
                                        <p:cTn id="11" dur="500" fill="hold"/>
                                        <p:tgtEl>
                                          <p:spTgt spid="2662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62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628">
                                            <p:txEl>
                                              <p:pRg st="1" end="1"/>
                                            </p:txEl>
                                          </p:spTgt>
                                        </p:tgtEl>
                                        <p:attrNameLst>
                                          <p:attrName>style.visibility</p:attrName>
                                        </p:attrNameLst>
                                      </p:cBhvr>
                                      <p:to>
                                        <p:strVal val="visible"/>
                                      </p:to>
                                    </p:set>
                                    <p:anim calcmode="lin" valueType="num">
                                      <p:cBhvr additive="base">
                                        <p:cTn id="15" dur="500" fill="hold"/>
                                        <p:tgtEl>
                                          <p:spTgt spid="26628">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628">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Umbrella" descr="Image result for umbrella transparent background"/>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4216" y="969103"/>
            <a:ext cx="1537447" cy="1534707"/>
          </a:xfrm>
          <a:prstGeom prst="rect">
            <a:avLst/>
          </a:prstGeom>
          <a:noFill/>
          <a:extLst>
            <a:ext uri="{909E8E84-426E-40DD-AFC4-6F175D3DCCD1}">
              <a14:hiddenFill xmlns:a14="http://schemas.microsoft.com/office/drawing/2010/main">
                <a:solidFill>
                  <a:srgbClr val="FFFFFF"/>
                </a:solidFill>
              </a14:hiddenFill>
            </a:ext>
          </a:extLst>
        </p:spPr>
      </p:pic>
      <p:sp>
        <p:nvSpPr>
          <p:cNvPr id="22531" name="Title 1"/>
          <p:cNvSpPr>
            <a:spLocks noGrp="1"/>
          </p:cNvSpPr>
          <p:nvPr>
            <p:ph type="title"/>
          </p:nvPr>
        </p:nvSpPr>
        <p:spPr/>
        <p:txBody>
          <a:bodyPr/>
          <a:lstStyle/>
          <a:p>
            <a:r>
              <a:rPr lang="en-US" altLang="en-US" dirty="0" smtClean="0"/>
              <a:t>CRITICAL ILLNESS INSURANCE</a:t>
            </a:r>
            <a:endParaRPr lang="en-US" altLang="en-US" b="1" dirty="0" smtClean="0"/>
          </a:p>
        </p:txBody>
      </p:sp>
      <p:sp>
        <p:nvSpPr>
          <p:cNvPr id="3" name="Text Placeholder 2"/>
          <p:cNvSpPr>
            <a:spLocks noGrp="1"/>
          </p:cNvSpPr>
          <p:nvPr>
            <p:ph type="body" sz="quarter" idx="12"/>
          </p:nvPr>
        </p:nvSpPr>
        <p:spPr>
          <a:xfrm>
            <a:off x="466724" y="1285875"/>
            <a:ext cx="5999389" cy="4781096"/>
          </a:xfrm>
        </p:spPr>
        <p:txBody>
          <a:bodyPr/>
          <a:lstStyle/>
          <a:p>
            <a:pPr marL="0" indent="0">
              <a:buFontTx/>
              <a:buNone/>
              <a:defRPr/>
            </a:pPr>
            <a:r>
              <a:rPr lang="en-US" dirty="0"/>
              <a:t>Protect yourself from financial hardship if you or a dependent is diagnosed with a covered condition</a:t>
            </a:r>
          </a:p>
          <a:p>
            <a:pPr marL="285750" indent="-285750">
              <a:spcBef>
                <a:spcPts val="1296"/>
              </a:spcBef>
              <a:spcAft>
                <a:spcPts val="600"/>
              </a:spcAft>
              <a:buFont typeface="Arial" panose="020B0604020202020204" pitchFamily="34" charset="0"/>
              <a:buChar char="•"/>
              <a:defRPr/>
            </a:pPr>
            <a:r>
              <a:rPr lang="en-US" sz="1800" dirty="0">
                <a:solidFill>
                  <a:srgbClr val="37424A"/>
                </a:solidFill>
              </a:rPr>
              <a:t>Receive a </a:t>
            </a:r>
            <a:r>
              <a:rPr lang="en-US" sz="1800" b="1" dirty="0">
                <a:solidFill>
                  <a:srgbClr val="37424A"/>
                </a:solidFill>
              </a:rPr>
              <a:t>lump sum benefit </a:t>
            </a:r>
            <a:r>
              <a:rPr lang="en-US" sz="1800" dirty="0">
                <a:solidFill>
                  <a:srgbClr val="37424A"/>
                </a:solidFill>
              </a:rPr>
              <a:t>at first diagnosis</a:t>
            </a:r>
          </a:p>
          <a:p>
            <a:pPr marL="285750" indent="-285750">
              <a:spcBef>
                <a:spcPts val="1800"/>
              </a:spcBef>
              <a:spcAft>
                <a:spcPts val="600"/>
              </a:spcAft>
              <a:buFont typeface="Arial" panose="020B0604020202020204" pitchFamily="34" charset="0"/>
              <a:buChar char="•"/>
              <a:defRPr/>
            </a:pPr>
            <a:r>
              <a:rPr lang="en-US" sz="1800" dirty="0">
                <a:solidFill>
                  <a:srgbClr val="37424A"/>
                </a:solidFill>
              </a:rPr>
              <a:t>Choose </a:t>
            </a:r>
            <a:r>
              <a:rPr lang="en-US" sz="1800" dirty="0" smtClean="0">
                <a:solidFill>
                  <a:srgbClr val="37424A"/>
                </a:solidFill>
              </a:rPr>
              <a:t>your benefit </a:t>
            </a:r>
            <a:r>
              <a:rPr lang="en-US" sz="1800" dirty="0">
                <a:solidFill>
                  <a:srgbClr val="37424A"/>
                </a:solidFill>
              </a:rPr>
              <a:t>amount</a:t>
            </a:r>
            <a:r>
              <a:rPr lang="en-US" sz="1800" dirty="0" smtClean="0">
                <a:solidFill>
                  <a:srgbClr val="37424A"/>
                </a:solidFill>
              </a:rPr>
              <a:t>:</a:t>
            </a:r>
          </a:p>
          <a:p>
            <a:pPr marL="285750" indent="-285750">
              <a:spcBef>
                <a:spcPts val="1800"/>
              </a:spcBef>
              <a:spcAft>
                <a:spcPts val="600"/>
              </a:spcAft>
              <a:buFont typeface="Arial" panose="020B0604020202020204" pitchFamily="34" charset="0"/>
              <a:buChar char="•"/>
              <a:defRPr/>
            </a:pPr>
            <a:endParaRPr lang="en-US" sz="1800" dirty="0">
              <a:solidFill>
                <a:srgbClr val="C00000"/>
              </a:solidFill>
            </a:endParaRPr>
          </a:p>
          <a:p>
            <a:pPr marL="285750" indent="-285750">
              <a:spcBef>
                <a:spcPts val="1800"/>
              </a:spcBef>
              <a:spcAft>
                <a:spcPts val="600"/>
              </a:spcAft>
              <a:buFont typeface="Arial" panose="020B0604020202020204" pitchFamily="34" charset="0"/>
              <a:buChar char="•"/>
              <a:defRPr/>
            </a:pPr>
            <a:endParaRPr lang="en-US" sz="1800" dirty="0" smtClean="0">
              <a:solidFill>
                <a:srgbClr val="37424A"/>
              </a:solidFill>
            </a:endParaRPr>
          </a:p>
          <a:p>
            <a:pPr marL="285750" indent="-285750">
              <a:spcBef>
                <a:spcPts val="1800"/>
              </a:spcBef>
              <a:spcAft>
                <a:spcPts val="600"/>
              </a:spcAft>
              <a:buFont typeface="Arial" panose="020B0604020202020204" pitchFamily="34" charset="0"/>
              <a:buChar char="•"/>
              <a:defRPr/>
            </a:pPr>
            <a:r>
              <a:rPr lang="en-US" sz="1800" dirty="0" smtClean="0">
                <a:solidFill>
                  <a:srgbClr val="37424A"/>
                </a:solidFill>
              </a:rPr>
              <a:t>You </a:t>
            </a:r>
            <a:r>
              <a:rPr lang="en-US" sz="1800" dirty="0">
                <a:solidFill>
                  <a:srgbClr val="37424A"/>
                </a:solidFill>
              </a:rPr>
              <a:t>decide how to spend your benefit</a:t>
            </a:r>
          </a:p>
          <a:p>
            <a:pPr marL="654050" lvl="1" indent="-285750">
              <a:spcBef>
                <a:spcPts val="600"/>
              </a:spcBef>
              <a:spcAft>
                <a:spcPts val="600"/>
              </a:spcAft>
              <a:defRPr/>
            </a:pPr>
            <a:r>
              <a:rPr lang="en-US" sz="1600" b="1" dirty="0">
                <a:solidFill>
                  <a:srgbClr val="37424A"/>
                </a:solidFill>
              </a:rPr>
              <a:t>Medical expenses</a:t>
            </a:r>
            <a:r>
              <a:rPr lang="en-US" sz="1600" dirty="0">
                <a:solidFill>
                  <a:srgbClr val="37424A"/>
                </a:solidFill>
              </a:rPr>
              <a:t>: treatment, rehab, follow-up care</a:t>
            </a:r>
          </a:p>
          <a:p>
            <a:pPr marL="654050" lvl="1" indent="-285750">
              <a:spcBef>
                <a:spcPts val="600"/>
              </a:spcBef>
              <a:spcAft>
                <a:spcPts val="600"/>
              </a:spcAft>
              <a:defRPr/>
            </a:pPr>
            <a:r>
              <a:rPr lang="en-US" sz="1600" b="1" dirty="0">
                <a:solidFill>
                  <a:srgbClr val="37424A"/>
                </a:solidFill>
              </a:rPr>
              <a:t>Household expenses</a:t>
            </a:r>
            <a:r>
              <a:rPr lang="en-US" sz="1600" dirty="0">
                <a:solidFill>
                  <a:srgbClr val="37424A"/>
                </a:solidFill>
              </a:rPr>
              <a:t>: mortgage, childcare, groceries</a:t>
            </a:r>
          </a:p>
          <a:p>
            <a:pPr marL="0" indent="0">
              <a:spcBef>
                <a:spcPts val="1800"/>
              </a:spcBef>
              <a:buNone/>
              <a:defRPr/>
            </a:pPr>
            <a:r>
              <a:rPr lang="en-US" altLang="en-US" sz="1800" b="1" dirty="0" smtClean="0">
                <a:solidFill>
                  <a:srgbClr val="CF3D96"/>
                </a:solidFill>
              </a:rPr>
              <a:t>Includes </a:t>
            </a:r>
            <a:r>
              <a:rPr lang="en-US" altLang="en-US" sz="1800" b="1" dirty="0">
                <a:solidFill>
                  <a:srgbClr val="CF3D96"/>
                </a:solidFill>
              </a:rPr>
              <a:t>a </a:t>
            </a:r>
            <a:r>
              <a:rPr lang="en-US" altLang="en-US" sz="1800" b="1" dirty="0" smtClean="0">
                <a:solidFill>
                  <a:srgbClr val="CF3D96"/>
                </a:solidFill>
              </a:rPr>
              <a:t>$50 </a:t>
            </a:r>
            <a:r>
              <a:rPr lang="en-US" altLang="en-US" sz="1800" b="1" dirty="0">
                <a:solidFill>
                  <a:srgbClr val="CF3D96"/>
                </a:solidFill>
              </a:rPr>
              <a:t>wellness benefit</a:t>
            </a:r>
            <a:endParaRPr lang="en-US" b="1" dirty="0">
              <a:solidFill>
                <a:srgbClr val="CF3D96"/>
              </a:solidFill>
            </a:endParaRPr>
          </a:p>
          <a:p>
            <a:pPr marL="0" indent="0">
              <a:buFontTx/>
              <a:buNone/>
              <a:defRPr/>
            </a:pPr>
            <a:endParaRPr lang="en-US" b="1" dirty="0" smtClean="0">
              <a:solidFill>
                <a:srgbClr val="CF3D96"/>
              </a:solidFill>
            </a:endParaRPr>
          </a:p>
          <a:p>
            <a:pPr marL="0" indent="0">
              <a:buFontTx/>
              <a:buNone/>
              <a:defRPr/>
            </a:pPr>
            <a:endParaRPr lang="en-US" sz="1400" b="1" dirty="0" smtClean="0">
              <a:solidFill>
                <a:schemeClr val="tx1">
                  <a:lumMod val="75000"/>
                  <a:lumOff val="25000"/>
                </a:schemeClr>
              </a:solidFill>
            </a:endParaRPr>
          </a:p>
          <a:p>
            <a:pPr marL="0" indent="0">
              <a:buFontTx/>
              <a:buNone/>
              <a:defRPr/>
            </a:pPr>
            <a:endParaRPr lang="en-US" sz="1600" b="1" dirty="0">
              <a:solidFill>
                <a:schemeClr val="tx1">
                  <a:lumMod val="75000"/>
                  <a:lumOff val="25000"/>
                </a:schemeClr>
              </a:solidFill>
            </a:endParaRPr>
          </a:p>
          <a:p>
            <a:pPr marL="0" indent="0">
              <a:buFontTx/>
              <a:buNone/>
              <a:defRPr/>
            </a:pPr>
            <a:r>
              <a:rPr lang="en-US" sz="1600" b="1" dirty="0" smtClean="0">
                <a:solidFill>
                  <a:srgbClr val="CF3D96"/>
                </a:solidFill>
              </a:rPr>
              <a:t/>
            </a:r>
            <a:br>
              <a:rPr lang="en-US" sz="1600" b="1" dirty="0" smtClean="0">
                <a:solidFill>
                  <a:srgbClr val="CF3D96"/>
                </a:solidFill>
              </a:rPr>
            </a:br>
            <a:endParaRPr lang="en-US" sz="1600" dirty="0" smtClean="0">
              <a:solidFill>
                <a:srgbClr val="CF3D96"/>
              </a:solidFill>
            </a:endParaRPr>
          </a:p>
          <a:p>
            <a:pPr marL="0" indent="0">
              <a:buFontTx/>
              <a:buNone/>
              <a:defRPr/>
            </a:pPr>
            <a:r>
              <a:rPr lang="en-US" dirty="0" smtClean="0">
                <a:solidFill>
                  <a:schemeClr val="tx1">
                    <a:lumMod val="75000"/>
                    <a:lumOff val="25000"/>
                  </a:schemeClr>
                </a:solidFill>
              </a:rPr>
              <a:t> </a:t>
            </a:r>
            <a:endParaRPr lang="en-US" dirty="0"/>
          </a:p>
        </p:txBody>
      </p:sp>
      <p:sp>
        <p:nvSpPr>
          <p:cNvPr id="7" name="Rectangle 6"/>
          <p:cNvSpPr/>
          <p:nvPr/>
        </p:nvSpPr>
        <p:spPr bwMode="auto">
          <a:xfrm>
            <a:off x="6778622" y="4586514"/>
            <a:ext cx="2641148" cy="1277257"/>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square" lIns="0" tIns="0" rIns="91440" bIns="45720" numCol="1" rtlCol="0" anchor="ctr" anchorCtr="0" compatLnSpc="1">
            <a:prstTxWarp prst="textNoShape">
              <a:avLst/>
            </a:prstTxWarp>
          </a:bodyPr>
          <a:lstStyle/>
          <a:p>
            <a:pPr marL="0" indent="0">
              <a:spcBef>
                <a:spcPts val="1296"/>
              </a:spcBef>
              <a:buNone/>
              <a:defRPr/>
            </a:pPr>
            <a:r>
              <a:rPr lang="en-US" altLang="en-US" sz="1800" dirty="0">
                <a:solidFill>
                  <a:srgbClr val="002C77"/>
                </a:solidFill>
              </a:rPr>
              <a:t>Premium varies by age, </a:t>
            </a:r>
            <a:r>
              <a:rPr lang="en-US" altLang="en-US" sz="1800" dirty="0" smtClean="0">
                <a:solidFill>
                  <a:srgbClr val="002C77"/>
                </a:solidFill>
              </a:rPr>
              <a:t>and </a:t>
            </a:r>
            <a:r>
              <a:rPr lang="en-US" altLang="en-US" sz="1800" dirty="0">
                <a:solidFill>
                  <a:srgbClr val="002C77"/>
                </a:solidFill>
              </a:rPr>
              <a:t>benefit amount, see rates in plan summary </a:t>
            </a:r>
          </a:p>
        </p:txBody>
      </p:sp>
      <p:sp>
        <p:nvSpPr>
          <p:cNvPr id="9" name="TextBox 8"/>
          <p:cNvSpPr txBox="1"/>
          <p:nvPr/>
        </p:nvSpPr>
        <p:spPr>
          <a:xfrm>
            <a:off x="6778623" y="1790244"/>
            <a:ext cx="2447925" cy="2508379"/>
          </a:xfrm>
          <a:prstGeom prst="rect">
            <a:avLst/>
          </a:prstGeom>
          <a:noFill/>
        </p:spPr>
        <p:txBody>
          <a:bodyPr lIns="0" tIns="0" rIns="0" bIns="0">
            <a:spAutoFit/>
          </a:bodyPr>
          <a:lstStyle/>
          <a:p>
            <a:pPr algn="l" eaLnBrk="0" hangingPunct="0">
              <a:lnSpc>
                <a:spcPct val="100000"/>
              </a:lnSpc>
              <a:spcBef>
                <a:spcPts val="600"/>
              </a:spcBef>
              <a:spcAft>
                <a:spcPts val="0"/>
              </a:spcAft>
              <a:defRPr/>
            </a:pPr>
            <a:r>
              <a:rPr lang="en-US" sz="1600" b="1" kern="0" dirty="0">
                <a:solidFill>
                  <a:srgbClr val="CF3D96"/>
                </a:solidFill>
                <a:latin typeface="Arial" panose="020B0604020202020204" pitchFamily="34" charset="0"/>
                <a:ea typeface="MS PGothic"/>
                <a:cs typeface="Arial" panose="020B0604020202020204" pitchFamily="34" charset="0"/>
              </a:rPr>
              <a:t>COVERED CONDITIONS:</a:t>
            </a:r>
          </a:p>
          <a:p>
            <a:pPr marL="182880" indent="-182880" algn="l" eaLnBrk="0" hangingPunct="0">
              <a:lnSpc>
                <a:spcPct val="100000"/>
              </a:lnSpc>
              <a:spcBef>
                <a:spcPts val="600"/>
              </a:spcBef>
              <a:spcAft>
                <a:spcPts val="0"/>
              </a:spcAft>
              <a:buFont typeface="Arial" panose="020B0604020202020204" pitchFamily="34" charset="0"/>
              <a:buChar char="•"/>
              <a:defRPr/>
            </a:pPr>
            <a:r>
              <a:rPr lang="en-US" sz="1600" kern="0" dirty="0">
                <a:solidFill>
                  <a:srgbClr val="37424A"/>
                </a:solidFill>
                <a:latin typeface="Arial" panose="020B0604020202020204" pitchFamily="34" charset="0"/>
                <a:ea typeface="MS PGothic"/>
                <a:cs typeface="Arial" panose="020B0604020202020204" pitchFamily="34" charset="0"/>
              </a:rPr>
              <a:t>Heart attack</a:t>
            </a:r>
          </a:p>
          <a:p>
            <a:pPr marL="182880" indent="-182880" algn="l" eaLnBrk="0" hangingPunct="0">
              <a:lnSpc>
                <a:spcPct val="100000"/>
              </a:lnSpc>
              <a:spcBef>
                <a:spcPts val="600"/>
              </a:spcBef>
              <a:spcAft>
                <a:spcPts val="0"/>
              </a:spcAft>
              <a:buFont typeface="Arial" panose="020B0604020202020204" pitchFamily="34" charset="0"/>
              <a:buChar char="•"/>
              <a:defRPr/>
            </a:pPr>
            <a:r>
              <a:rPr lang="en-US" sz="1600" kern="0" dirty="0">
                <a:solidFill>
                  <a:srgbClr val="37424A"/>
                </a:solidFill>
                <a:latin typeface="Arial" panose="020B0604020202020204" pitchFamily="34" charset="0"/>
                <a:ea typeface="MS PGothic"/>
                <a:cs typeface="Arial" panose="020B0604020202020204" pitchFamily="34" charset="0"/>
              </a:rPr>
              <a:t>Stroke </a:t>
            </a:r>
          </a:p>
          <a:p>
            <a:pPr marL="182880" indent="-182880" algn="l" eaLnBrk="0" hangingPunct="0">
              <a:lnSpc>
                <a:spcPct val="100000"/>
              </a:lnSpc>
              <a:spcBef>
                <a:spcPts val="600"/>
              </a:spcBef>
              <a:spcAft>
                <a:spcPts val="0"/>
              </a:spcAft>
              <a:buFont typeface="Arial" panose="020B0604020202020204" pitchFamily="34" charset="0"/>
              <a:buChar char="•"/>
              <a:defRPr/>
            </a:pPr>
            <a:r>
              <a:rPr lang="en-US" sz="1600" kern="0" dirty="0" smtClean="0">
                <a:solidFill>
                  <a:srgbClr val="37424A"/>
                </a:solidFill>
                <a:latin typeface="Arial" panose="020B0604020202020204" pitchFamily="34" charset="0"/>
                <a:ea typeface="MS PGothic"/>
                <a:cs typeface="Arial" panose="020B0604020202020204" pitchFamily="34" charset="0"/>
              </a:rPr>
              <a:t>Paralysis </a:t>
            </a:r>
            <a:endParaRPr lang="en-US" sz="1600" kern="0" dirty="0">
              <a:solidFill>
                <a:srgbClr val="37424A"/>
              </a:solidFill>
              <a:latin typeface="Arial" panose="020B0604020202020204" pitchFamily="34" charset="0"/>
              <a:ea typeface="MS PGothic"/>
              <a:cs typeface="Arial" panose="020B0604020202020204" pitchFamily="34" charset="0"/>
            </a:endParaRPr>
          </a:p>
          <a:p>
            <a:pPr marL="182880" indent="-182880" algn="l" eaLnBrk="0" hangingPunct="0">
              <a:lnSpc>
                <a:spcPct val="100000"/>
              </a:lnSpc>
              <a:spcBef>
                <a:spcPts val="600"/>
              </a:spcBef>
              <a:spcAft>
                <a:spcPts val="0"/>
              </a:spcAft>
              <a:buFont typeface="Arial" panose="020B0604020202020204" pitchFamily="34" charset="0"/>
              <a:buChar char="•"/>
              <a:defRPr/>
            </a:pPr>
            <a:r>
              <a:rPr lang="en-US" sz="1600" kern="0" dirty="0">
                <a:solidFill>
                  <a:srgbClr val="37424A"/>
                </a:solidFill>
                <a:latin typeface="Arial" panose="020B0604020202020204" pitchFamily="34" charset="0"/>
                <a:ea typeface="MS PGothic"/>
                <a:cs typeface="Arial" panose="020B0604020202020204" pitchFamily="34" charset="0"/>
              </a:rPr>
              <a:t>Blindness </a:t>
            </a:r>
          </a:p>
          <a:p>
            <a:pPr marL="182880" indent="-182880" algn="l" eaLnBrk="0" hangingPunct="0">
              <a:lnSpc>
                <a:spcPct val="100000"/>
              </a:lnSpc>
              <a:spcBef>
                <a:spcPts val="600"/>
              </a:spcBef>
              <a:spcAft>
                <a:spcPts val="0"/>
              </a:spcAft>
              <a:buFont typeface="Arial" panose="020B0604020202020204" pitchFamily="34" charset="0"/>
              <a:buChar char="•"/>
              <a:defRPr/>
            </a:pPr>
            <a:r>
              <a:rPr lang="en-US" sz="1600" kern="0" dirty="0" smtClean="0">
                <a:solidFill>
                  <a:srgbClr val="37424A"/>
                </a:solidFill>
                <a:latin typeface="Arial" panose="020B0604020202020204" pitchFamily="34" charset="0"/>
                <a:ea typeface="MS PGothic"/>
                <a:cs typeface="Arial" panose="020B0604020202020204" pitchFamily="34" charset="0"/>
              </a:rPr>
              <a:t>Major organ </a:t>
            </a:r>
            <a:r>
              <a:rPr lang="en-US" sz="1600" kern="0" dirty="0">
                <a:solidFill>
                  <a:srgbClr val="37424A"/>
                </a:solidFill>
                <a:latin typeface="Arial" panose="020B0604020202020204" pitchFamily="34" charset="0"/>
                <a:ea typeface="MS PGothic"/>
                <a:cs typeface="Arial" panose="020B0604020202020204" pitchFamily="34" charset="0"/>
              </a:rPr>
              <a:t>failure</a:t>
            </a:r>
          </a:p>
          <a:p>
            <a:pPr marL="182880" indent="-182880" algn="l" eaLnBrk="0" hangingPunct="0">
              <a:lnSpc>
                <a:spcPct val="100000"/>
              </a:lnSpc>
              <a:spcBef>
                <a:spcPts val="600"/>
              </a:spcBef>
              <a:spcAft>
                <a:spcPts val="0"/>
              </a:spcAft>
              <a:buFont typeface="Arial" panose="020B0604020202020204" pitchFamily="34" charset="0"/>
              <a:buChar char="•"/>
              <a:defRPr/>
            </a:pPr>
            <a:r>
              <a:rPr lang="en-US" sz="1600" kern="0" dirty="0">
                <a:solidFill>
                  <a:srgbClr val="37424A"/>
                </a:solidFill>
                <a:latin typeface="Arial" panose="020B0604020202020204" pitchFamily="34" charset="0"/>
                <a:ea typeface="MS PGothic"/>
                <a:cs typeface="Arial" panose="020B0604020202020204" pitchFamily="34" charset="0"/>
              </a:rPr>
              <a:t>Benign brain tumor</a:t>
            </a:r>
          </a:p>
          <a:p>
            <a:pPr marL="182880" indent="-182880" algn="l" eaLnBrk="0" hangingPunct="0">
              <a:lnSpc>
                <a:spcPct val="100000"/>
              </a:lnSpc>
              <a:spcBef>
                <a:spcPts val="600"/>
              </a:spcBef>
              <a:spcAft>
                <a:spcPts val="0"/>
              </a:spcAft>
              <a:buFont typeface="Arial" panose="020B0604020202020204" pitchFamily="34" charset="0"/>
              <a:buChar char="•"/>
              <a:defRPr/>
            </a:pPr>
            <a:r>
              <a:rPr lang="en-US" sz="1600" kern="0" dirty="0">
                <a:solidFill>
                  <a:srgbClr val="37424A"/>
                </a:solidFill>
                <a:latin typeface="Arial" panose="020B0604020202020204" pitchFamily="34" charset="0"/>
                <a:ea typeface="MS PGothic"/>
                <a:cs typeface="Arial" panose="020B0604020202020204" pitchFamily="34" charset="0"/>
              </a:rPr>
              <a:t>Occupational HIV</a:t>
            </a:r>
            <a:endParaRPr lang="en-US" dirty="0">
              <a:solidFill>
                <a:srgbClr val="37424A"/>
              </a:solidFill>
              <a:latin typeface="Arial" panose="020B0604020202020204" pitchFamily="34" charset="0"/>
              <a:cs typeface="Arial" panose="020B0604020202020204" pitchFamily="34" charset="0"/>
            </a:endParaRPr>
          </a:p>
        </p:txBody>
      </p:sp>
      <p:cxnSp>
        <p:nvCxnSpPr>
          <p:cNvPr id="11" name="Straight Connector 13"/>
          <p:cNvCxnSpPr>
            <a:cxnSpLocks noChangeShapeType="1"/>
          </p:cNvCxnSpPr>
          <p:nvPr/>
        </p:nvCxnSpPr>
        <p:spPr bwMode="auto">
          <a:xfrm>
            <a:off x="6591300" y="1311275"/>
            <a:ext cx="0" cy="4755696"/>
          </a:xfrm>
          <a:prstGeom prst="line">
            <a:avLst/>
          </a:prstGeom>
          <a:noFill/>
          <a:ln w="19050" algn="ctr">
            <a:solidFill>
              <a:srgbClr val="72BE44"/>
            </a:solidFill>
            <a:round/>
            <a:headEnd/>
            <a:tailEnd/>
          </a:ln>
          <a:extLst>
            <a:ext uri="{909E8E84-426E-40DD-AFC4-6F175D3DCCD1}">
              <a14:hiddenFill xmlns:a14="http://schemas.microsoft.com/office/drawing/2010/main">
                <a:noFill/>
              </a14:hiddenFill>
            </a:ext>
          </a:extLst>
        </p:spPr>
      </p:cxnSp>
      <p:graphicFrame>
        <p:nvGraphicFramePr>
          <p:cNvPr id="10" name="Benefit levels"/>
          <p:cNvGraphicFramePr/>
          <p:nvPr>
            <p:extLst>
              <p:ext uri="{D42A27DB-BD31-4B8C-83A1-F6EECF244321}">
                <p14:modId xmlns:p14="http://schemas.microsoft.com/office/powerpoint/2010/main" val="4017375698"/>
              </p:ext>
            </p:extLst>
          </p:nvPr>
        </p:nvGraphicFramePr>
        <p:xfrm>
          <a:off x="2800123" y="2514600"/>
          <a:ext cx="3295874" cy="17840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8863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ipe(left)">
                                      <p:cBhvr>
                                        <p:cTn id="7" dur="500"/>
                                        <p:tgtEl>
                                          <p:spTgt spid="225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3" grpId="0"/>
      <p:bldP spid="7" grpId="0" animBg="1"/>
      <p:bldP spid="9" grpId="0"/>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274639" y="230188"/>
            <a:ext cx="8686800" cy="550862"/>
          </a:xfrm>
          <a:prstGeom prst="rect">
            <a:avLst/>
          </a:prstGeom>
        </p:spPr>
        <p:txBody>
          <a:bodyPr/>
          <a:lstStyle>
            <a:lvl1pPr algn="l" rtl="0" fontAlgn="base">
              <a:lnSpc>
                <a:spcPct val="83000"/>
              </a:lnSpc>
              <a:spcBef>
                <a:spcPct val="0"/>
              </a:spcBef>
              <a:spcAft>
                <a:spcPct val="0"/>
              </a:spcAft>
              <a:defRPr sz="2100">
                <a:solidFill>
                  <a:schemeClr val="accent1"/>
                </a:solidFill>
                <a:latin typeface="+mj-lt"/>
                <a:ea typeface="+mj-ea"/>
                <a:cs typeface="+mj-cs"/>
              </a:defRPr>
            </a:lvl1pPr>
            <a:lvl2pPr algn="l" rtl="0" fontAlgn="base">
              <a:lnSpc>
                <a:spcPct val="83000"/>
              </a:lnSpc>
              <a:spcBef>
                <a:spcPct val="0"/>
              </a:spcBef>
              <a:spcAft>
                <a:spcPct val="0"/>
              </a:spcAft>
              <a:defRPr sz="2100">
                <a:solidFill>
                  <a:schemeClr val="accent1"/>
                </a:solidFill>
                <a:latin typeface="Arial" charset="0"/>
              </a:defRPr>
            </a:lvl2pPr>
            <a:lvl3pPr algn="l" rtl="0" fontAlgn="base">
              <a:lnSpc>
                <a:spcPct val="83000"/>
              </a:lnSpc>
              <a:spcBef>
                <a:spcPct val="0"/>
              </a:spcBef>
              <a:spcAft>
                <a:spcPct val="0"/>
              </a:spcAft>
              <a:defRPr sz="2100">
                <a:solidFill>
                  <a:schemeClr val="accent1"/>
                </a:solidFill>
                <a:latin typeface="Arial" charset="0"/>
              </a:defRPr>
            </a:lvl3pPr>
            <a:lvl4pPr algn="l" rtl="0" fontAlgn="base">
              <a:lnSpc>
                <a:spcPct val="83000"/>
              </a:lnSpc>
              <a:spcBef>
                <a:spcPct val="0"/>
              </a:spcBef>
              <a:spcAft>
                <a:spcPct val="0"/>
              </a:spcAft>
              <a:defRPr sz="2100">
                <a:solidFill>
                  <a:schemeClr val="accent1"/>
                </a:solidFill>
                <a:latin typeface="Arial" charset="0"/>
              </a:defRPr>
            </a:lvl4pPr>
            <a:lvl5pPr algn="l" rtl="0" fontAlgn="base">
              <a:lnSpc>
                <a:spcPct val="83000"/>
              </a:lnSpc>
              <a:spcBef>
                <a:spcPct val="0"/>
              </a:spcBef>
              <a:spcAft>
                <a:spcPct val="0"/>
              </a:spcAft>
              <a:defRPr sz="2100">
                <a:solidFill>
                  <a:schemeClr val="accent1"/>
                </a:solidFill>
                <a:latin typeface="Arial" charset="0"/>
              </a:defRPr>
            </a:lvl5pPr>
            <a:lvl6pPr marL="457200" algn="l" rtl="0" fontAlgn="base">
              <a:lnSpc>
                <a:spcPct val="83000"/>
              </a:lnSpc>
              <a:spcBef>
                <a:spcPct val="0"/>
              </a:spcBef>
              <a:spcAft>
                <a:spcPct val="0"/>
              </a:spcAft>
              <a:defRPr sz="2100">
                <a:solidFill>
                  <a:schemeClr val="accent1"/>
                </a:solidFill>
                <a:latin typeface="Arial" charset="0"/>
              </a:defRPr>
            </a:lvl6pPr>
            <a:lvl7pPr marL="914400" algn="l" rtl="0" fontAlgn="base">
              <a:lnSpc>
                <a:spcPct val="83000"/>
              </a:lnSpc>
              <a:spcBef>
                <a:spcPct val="0"/>
              </a:spcBef>
              <a:spcAft>
                <a:spcPct val="0"/>
              </a:spcAft>
              <a:defRPr sz="2100">
                <a:solidFill>
                  <a:schemeClr val="accent1"/>
                </a:solidFill>
                <a:latin typeface="Arial" charset="0"/>
              </a:defRPr>
            </a:lvl7pPr>
            <a:lvl8pPr marL="1371600" algn="l" rtl="0" fontAlgn="base">
              <a:lnSpc>
                <a:spcPct val="83000"/>
              </a:lnSpc>
              <a:spcBef>
                <a:spcPct val="0"/>
              </a:spcBef>
              <a:spcAft>
                <a:spcPct val="0"/>
              </a:spcAft>
              <a:defRPr sz="2100">
                <a:solidFill>
                  <a:schemeClr val="accent1"/>
                </a:solidFill>
                <a:latin typeface="Arial" charset="0"/>
              </a:defRPr>
            </a:lvl8pPr>
            <a:lvl9pPr marL="1828800" algn="l" rtl="0" fontAlgn="base">
              <a:lnSpc>
                <a:spcPct val="83000"/>
              </a:lnSpc>
              <a:spcBef>
                <a:spcPct val="0"/>
              </a:spcBef>
              <a:spcAft>
                <a:spcPct val="0"/>
              </a:spcAft>
              <a:defRPr sz="2100">
                <a:solidFill>
                  <a:schemeClr val="accent1"/>
                </a:solidFill>
                <a:latin typeface="Arial" charset="0"/>
              </a:defRPr>
            </a:lvl9pPr>
          </a:lstStyle>
          <a:p>
            <a:pPr>
              <a:defRPr/>
            </a:pPr>
            <a:r>
              <a:rPr lang="en-US" altLang="en-US" sz="2400" kern="0" dirty="0" smtClean="0">
                <a:solidFill>
                  <a:srgbClr val="00A8C8"/>
                </a:solidFill>
                <a:latin typeface="Arial" panose="020B0604020202020204" pitchFamily="34" charset="0"/>
                <a:cs typeface="Arial" panose="020B0604020202020204" pitchFamily="34" charset="0"/>
              </a:rPr>
              <a:t>NEXT STEPS – EMPLOYEE NAVIGATOR</a:t>
            </a:r>
            <a:endParaRPr lang="en-US" sz="3600" b="1" kern="0" dirty="0">
              <a:solidFill>
                <a:schemeClr val="accent2"/>
              </a:solidFill>
            </a:endParaRPr>
          </a:p>
        </p:txBody>
      </p:sp>
      <p:sp>
        <p:nvSpPr>
          <p:cNvPr id="33797" name="Content Placeholder 1"/>
          <p:cNvSpPr txBox="1">
            <a:spLocks/>
          </p:cNvSpPr>
          <p:nvPr/>
        </p:nvSpPr>
        <p:spPr bwMode="gray">
          <a:xfrm>
            <a:off x="369888" y="977900"/>
            <a:ext cx="8801100"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eaLnBrk="0" hangingPunct="0">
              <a:spcBef>
                <a:spcPct val="60000"/>
              </a:spcBef>
              <a:buChar char="•"/>
              <a:defRPr sz="2000">
                <a:solidFill>
                  <a:schemeClr val="tx1"/>
                </a:solidFill>
                <a:latin typeface="Arial" charset="0"/>
                <a:ea typeface="MS PGothic" pitchFamily="34" charset="-128"/>
              </a:defRPr>
            </a:lvl1pPr>
            <a:lvl2pPr marL="508000" indent="-279400" algn="l" eaLnBrk="0" hangingPunct="0">
              <a:spcBef>
                <a:spcPct val="20000"/>
              </a:spcBef>
              <a:buChar char="–"/>
              <a:defRPr sz="2000">
                <a:solidFill>
                  <a:schemeClr val="tx1"/>
                </a:solidFill>
                <a:latin typeface="Arial" charset="0"/>
                <a:ea typeface="MS PGothic" pitchFamily="34" charset="-128"/>
              </a:defRPr>
            </a:lvl2pPr>
            <a:lvl3pPr marL="685800" indent="-177800" algn="l" eaLnBrk="0" hangingPunct="0">
              <a:spcBef>
                <a:spcPct val="20000"/>
              </a:spcBef>
              <a:buFont typeface="Arial" charset="0"/>
              <a:buChar char="­"/>
              <a:defRPr sz="2000">
                <a:solidFill>
                  <a:schemeClr val="tx1"/>
                </a:solidFill>
                <a:latin typeface="Arial" charset="0"/>
                <a:ea typeface="MS PGothic" pitchFamily="34" charset="-128"/>
              </a:defRPr>
            </a:lvl3pPr>
            <a:lvl4pPr marL="863600" indent="-177800" algn="l" eaLnBrk="0" hangingPunct="0">
              <a:spcBef>
                <a:spcPct val="20000"/>
              </a:spcBef>
              <a:buFont typeface="Arial" charset="0"/>
              <a:buChar char="­"/>
              <a:defRPr sz="2000">
                <a:solidFill>
                  <a:schemeClr val="tx1"/>
                </a:solidFill>
                <a:latin typeface="Arial" charset="0"/>
                <a:ea typeface="MS PGothic" pitchFamily="34" charset="-128"/>
              </a:defRPr>
            </a:lvl4pPr>
            <a:lvl5pPr marL="1041400" indent="-177800" algn="l" eaLnBrk="0" hangingPunct="0">
              <a:spcBef>
                <a:spcPct val="20000"/>
              </a:spcBef>
              <a:buFont typeface="Arial" charset="0"/>
              <a:buChar char="-"/>
              <a:defRPr sz="2000">
                <a:solidFill>
                  <a:schemeClr val="tx1"/>
                </a:solidFill>
                <a:latin typeface="Arial" charset="0"/>
                <a:ea typeface="MS PGothic" pitchFamily="34" charset="-128"/>
              </a:defRPr>
            </a:lvl5pPr>
            <a:lvl6pPr marL="1498600" indent="-1778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1955800" indent="-1778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2413000" indent="-1778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2870200" indent="-1778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algn="ctr">
              <a:lnSpc>
                <a:spcPct val="80000"/>
              </a:lnSpc>
              <a:buFontTx/>
              <a:buNone/>
            </a:pPr>
            <a:r>
              <a:rPr lang="en-US" altLang="en-US" sz="1900" b="1" dirty="0">
                <a:solidFill>
                  <a:srgbClr val="000000"/>
                </a:solidFill>
                <a:hlinkClick r:id="rId3"/>
              </a:rPr>
              <a:t>EVERYONE MUST LOGIN TO EMPLOYEE NAVIGATOR TO ENROLL FOR BENEFITS- INCLUDING COMPANY PAID BENEFITS</a:t>
            </a:r>
          </a:p>
          <a:p>
            <a:pPr>
              <a:lnSpc>
                <a:spcPct val="80000"/>
              </a:lnSpc>
              <a:buFontTx/>
              <a:buAutoNum type="arabicPeriod"/>
            </a:pPr>
            <a:endParaRPr lang="en-US" altLang="en-US" sz="1100" dirty="0"/>
          </a:p>
          <a:p>
            <a:pPr algn="ctr">
              <a:buFontTx/>
              <a:buNone/>
            </a:pPr>
            <a:r>
              <a:rPr lang="en-US" altLang="en-US" sz="1800" u="sng" dirty="0">
                <a:hlinkClick r:id="rId3"/>
              </a:rPr>
              <a:t>https://www.employeenavigator.com/Benefits/Login/Registration.aspx</a:t>
            </a:r>
            <a:endParaRPr lang="en-US" altLang="en-US" sz="1800" dirty="0"/>
          </a:p>
          <a:p>
            <a:pPr>
              <a:buFontTx/>
              <a:buNone/>
            </a:pPr>
            <a:r>
              <a:rPr lang="en-US" altLang="en-US" sz="1100" dirty="0"/>
              <a:t> </a:t>
            </a:r>
          </a:p>
          <a:p>
            <a:pPr marL="342900" marR="0" lvl="0" indent="-342900">
              <a:lnSpc>
                <a:spcPct val="115000"/>
              </a:lnSpc>
              <a:spcBef>
                <a:spcPts val="0"/>
              </a:spcBef>
              <a:spcAft>
                <a:spcPts val="0"/>
              </a:spcAft>
              <a:buFont typeface="+mj-lt"/>
              <a:buAutoNum type="arabicPeriod"/>
            </a:pPr>
            <a:r>
              <a:rPr lang="en-US" sz="1600" dirty="0">
                <a:solidFill>
                  <a:srgbClr val="404040"/>
                </a:solidFill>
                <a:latin typeface="Arial"/>
                <a:ea typeface="Arial"/>
                <a:cs typeface="Times New Roman"/>
              </a:rPr>
              <a:t>Click on the green “Log In” button on the top right corner, then select “Register as a New User” and complete the fields noted below, using the Company Identifier – </a:t>
            </a:r>
            <a:r>
              <a:rPr lang="en-US" sz="1600" dirty="0" smtClean="0">
                <a:solidFill>
                  <a:srgbClr val="FF0000"/>
                </a:solidFill>
                <a:latin typeface="Arial"/>
                <a:ea typeface="Arial"/>
                <a:cs typeface="Times New Roman"/>
              </a:rPr>
              <a:t>CTS2019</a:t>
            </a:r>
          </a:p>
          <a:p>
            <a:pPr marL="342900" marR="0" lvl="0" indent="-342900">
              <a:lnSpc>
                <a:spcPct val="115000"/>
              </a:lnSpc>
              <a:spcBef>
                <a:spcPts val="0"/>
              </a:spcBef>
              <a:spcAft>
                <a:spcPts val="0"/>
              </a:spcAft>
              <a:buFont typeface="+mj-lt"/>
              <a:buAutoNum type="arabicPeriod"/>
            </a:pPr>
            <a:endParaRPr lang="en-US" sz="1600" dirty="0">
              <a:solidFill>
                <a:srgbClr val="404040"/>
              </a:solidFill>
              <a:latin typeface="Arial"/>
              <a:ea typeface="Arial"/>
              <a:cs typeface="Times New Roman"/>
            </a:endParaRPr>
          </a:p>
          <a:p>
            <a:pPr marL="342900" marR="0" lvl="0" indent="-342900">
              <a:lnSpc>
                <a:spcPct val="115000"/>
              </a:lnSpc>
              <a:spcBef>
                <a:spcPts val="0"/>
              </a:spcBef>
              <a:spcAft>
                <a:spcPts val="0"/>
              </a:spcAft>
              <a:buFont typeface="+mj-lt"/>
              <a:buAutoNum type="arabicPeriod"/>
            </a:pPr>
            <a:r>
              <a:rPr lang="en-US" sz="1600" dirty="0">
                <a:solidFill>
                  <a:srgbClr val="404040"/>
                </a:solidFill>
                <a:latin typeface="Arial"/>
                <a:ea typeface="Arial"/>
                <a:cs typeface="Times New Roman"/>
              </a:rPr>
              <a:t>Click “Next”</a:t>
            </a:r>
          </a:p>
          <a:p>
            <a:pPr marL="685800" marR="0">
              <a:lnSpc>
                <a:spcPct val="115000"/>
              </a:lnSpc>
              <a:spcBef>
                <a:spcPts val="0"/>
              </a:spcBef>
              <a:spcAft>
                <a:spcPts val="0"/>
              </a:spcAft>
              <a:buNone/>
            </a:pPr>
            <a:endParaRPr lang="en-US" sz="1800" dirty="0">
              <a:solidFill>
                <a:srgbClr val="404040"/>
              </a:solidFill>
              <a:latin typeface="Arial"/>
              <a:ea typeface="Arial"/>
              <a:cs typeface="Times New Roman"/>
            </a:endParaRPr>
          </a:p>
          <a:p>
            <a:endParaRPr lang="en-US" altLang="en-US" sz="1800" dirty="0" smtClean="0"/>
          </a:p>
          <a:p>
            <a:endParaRPr lang="en-US" altLang="en-US" sz="1800" dirty="0" smtClean="0"/>
          </a:p>
          <a:p>
            <a:endParaRPr lang="en-US" altLang="en-US" sz="1800" dirty="0"/>
          </a:p>
          <a:p>
            <a:endParaRPr lang="en-US" altLang="en-US" sz="1800" dirty="0" smtClean="0"/>
          </a:p>
          <a:p>
            <a:endParaRPr lang="en-US" altLang="en-US" sz="1800" dirty="0"/>
          </a:p>
          <a:p>
            <a:endParaRPr lang="en-US" altLang="en-US" sz="1800" dirty="0" smtClean="0"/>
          </a:p>
          <a:p>
            <a:pPr>
              <a:lnSpc>
                <a:spcPct val="80000"/>
              </a:lnSpc>
            </a:pPr>
            <a:endParaRPr lang="en-US" altLang="en-US" sz="700" dirty="0"/>
          </a:p>
        </p:txBody>
      </p:sp>
      <p:pic>
        <p:nvPicPr>
          <p:cNvPr id="8" name="Picture 7"/>
          <p:cNvPicPr/>
          <p:nvPr/>
        </p:nvPicPr>
        <p:blipFill>
          <a:blip r:embed="rId4"/>
          <a:stretch>
            <a:fillRect/>
          </a:stretch>
        </p:blipFill>
        <p:spPr>
          <a:xfrm>
            <a:off x="4770438" y="3385679"/>
            <a:ext cx="2026886" cy="2526321"/>
          </a:xfrm>
          <a:prstGeom prst="rect">
            <a:avLst/>
          </a:prstGeom>
        </p:spPr>
      </p:pic>
    </p:spTree>
    <p:extLst>
      <p:ext uri="{BB962C8B-B14F-4D97-AF65-F5344CB8AC3E}">
        <p14:creationId xmlns:p14="http://schemas.microsoft.com/office/powerpoint/2010/main" val="335613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OPEN ENROLLMENT</a:t>
            </a:r>
            <a:endParaRPr lang="en-US" dirty="0"/>
          </a:p>
        </p:txBody>
      </p:sp>
      <p:sp>
        <p:nvSpPr>
          <p:cNvPr id="3" name="Content Placeholder 2"/>
          <p:cNvSpPr>
            <a:spLocks noGrp="1"/>
          </p:cNvSpPr>
          <p:nvPr>
            <p:ph idx="1"/>
          </p:nvPr>
        </p:nvSpPr>
        <p:spPr>
          <a:xfrm>
            <a:off x="455613" y="1257301"/>
            <a:ext cx="5493925" cy="3543300"/>
          </a:xfrm>
        </p:spPr>
        <p:txBody>
          <a:bodyPr/>
          <a:lstStyle/>
          <a:p>
            <a:pPr>
              <a:spcAft>
                <a:spcPts val="1200"/>
              </a:spcAft>
            </a:pPr>
            <a:r>
              <a:rPr lang="en-US" altLang="en-US" dirty="0" smtClean="0"/>
              <a:t>Carolina Therapy Services </a:t>
            </a:r>
            <a:r>
              <a:rPr lang="en-US" dirty="0" smtClean="0"/>
              <a:t>offers you a competitive and rewarding benefits package. We are proud to offer you benefits designed to protect the health and financial security of you and your family. </a:t>
            </a:r>
          </a:p>
          <a:p>
            <a:pPr>
              <a:spcAft>
                <a:spcPts val="1200"/>
              </a:spcAft>
            </a:pPr>
            <a:r>
              <a:rPr lang="en-US" dirty="0" smtClean="0"/>
              <a:t>Open Enrollment is </a:t>
            </a:r>
            <a:r>
              <a:rPr lang="en-US" altLang="en-US" dirty="0"/>
              <a:t>May 15, 2019</a:t>
            </a:r>
            <a:r>
              <a:rPr lang="en-US" dirty="0" smtClean="0">
                <a:solidFill>
                  <a:srgbClr val="C00000"/>
                </a:solidFill>
              </a:rPr>
              <a:t> </a:t>
            </a:r>
            <a:r>
              <a:rPr lang="en-US" dirty="0" smtClean="0"/>
              <a:t>to May 21, 2019 at 1PM.</a:t>
            </a:r>
            <a:endParaRPr lang="en-US" dirty="0" smtClean="0">
              <a:solidFill>
                <a:srgbClr val="C00000"/>
              </a:solidFill>
            </a:endParaRPr>
          </a:p>
          <a:p>
            <a:pPr>
              <a:spcAft>
                <a:spcPts val="1200"/>
              </a:spcAft>
            </a:pPr>
            <a:r>
              <a:rPr lang="en-US" dirty="0" smtClean="0"/>
              <a:t>Elections </a:t>
            </a:r>
            <a:r>
              <a:rPr lang="en-US" dirty="0"/>
              <a:t>made </a:t>
            </a:r>
            <a:r>
              <a:rPr lang="en-US" altLang="en-US" dirty="0" smtClean="0"/>
              <a:t>during</a:t>
            </a:r>
            <a:r>
              <a:rPr lang="en-US" dirty="0" smtClean="0"/>
              <a:t> open </a:t>
            </a:r>
            <a:r>
              <a:rPr lang="en-US" dirty="0"/>
              <a:t>enrollment will become </a:t>
            </a:r>
            <a:r>
              <a:rPr lang="en-US" dirty="0" smtClean="0"/>
              <a:t>effective </a:t>
            </a:r>
            <a:r>
              <a:rPr lang="en-US" altLang="en-US" dirty="0" smtClean="0"/>
              <a:t>June 1, 2019.</a:t>
            </a:r>
            <a:endParaRPr lang="en-US" dirty="0"/>
          </a:p>
          <a:p>
            <a:endParaRPr lang="en-US" dirty="0"/>
          </a:p>
          <a:p>
            <a:endParaRPr lang="en-US" dirty="0"/>
          </a:p>
        </p:txBody>
      </p:sp>
      <p:sp>
        <p:nvSpPr>
          <p:cNvPr id="23" name="TextBox 22"/>
          <p:cNvSpPr txBox="1"/>
          <p:nvPr/>
        </p:nvSpPr>
        <p:spPr bwMode="auto">
          <a:xfrm>
            <a:off x="6444837" y="2041465"/>
            <a:ext cx="2699163" cy="2913618"/>
          </a:xfrm>
          <a:prstGeom prst="rect">
            <a:avLst/>
          </a:prstGeom>
          <a:noFill/>
        </p:spPr>
        <p:txBody>
          <a:bodyPr wrap="square">
            <a:spAutoFit/>
          </a:bodyPr>
          <a:lstStyle/>
          <a:p>
            <a:pPr marL="182880" indent="-182880" algn="l">
              <a:lnSpc>
                <a:spcPts val="2200"/>
              </a:lnSpc>
              <a:buFont typeface="Arial" panose="020B0604020202020204" pitchFamily="34" charset="0"/>
              <a:buChar char="•"/>
              <a:defRPr/>
            </a:pPr>
            <a:r>
              <a:rPr lang="en-US" sz="1600" spc="50" dirty="0" smtClean="0">
                <a:solidFill>
                  <a:srgbClr val="002C77"/>
                </a:solidFill>
                <a:latin typeface="Arial" panose="020B0604020202020204" pitchFamily="34" charset="0"/>
                <a:cs typeface="Arial" panose="020B0604020202020204" pitchFamily="34" charset="0"/>
              </a:rPr>
              <a:t>Medical </a:t>
            </a:r>
            <a:r>
              <a:rPr lang="en-US" sz="1600" spc="50" dirty="0">
                <a:solidFill>
                  <a:srgbClr val="002C77"/>
                </a:solidFill>
                <a:latin typeface="Arial" panose="020B0604020202020204" pitchFamily="34" charset="0"/>
                <a:cs typeface="Arial" panose="020B0604020202020204" pitchFamily="34" charset="0"/>
              </a:rPr>
              <a:t>&amp; Rx</a:t>
            </a:r>
          </a:p>
          <a:p>
            <a:pPr marL="182880" indent="-182880" algn="l">
              <a:lnSpc>
                <a:spcPts val="2200"/>
              </a:lnSpc>
              <a:buFont typeface="Arial" panose="020B0604020202020204" pitchFamily="34" charset="0"/>
              <a:buChar char="•"/>
              <a:defRPr/>
            </a:pPr>
            <a:r>
              <a:rPr lang="en-US" sz="1600" spc="50" dirty="0">
                <a:solidFill>
                  <a:srgbClr val="002C77"/>
                </a:solidFill>
                <a:latin typeface="Arial" panose="020B0604020202020204" pitchFamily="34" charset="0"/>
                <a:cs typeface="Arial" panose="020B0604020202020204" pitchFamily="34" charset="0"/>
              </a:rPr>
              <a:t>Dental</a:t>
            </a:r>
          </a:p>
          <a:p>
            <a:pPr marL="182880" indent="-182880" algn="l">
              <a:lnSpc>
                <a:spcPts val="2200"/>
              </a:lnSpc>
              <a:buFont typeface="Arial" panose="020B0604020202020204" pitchFamily="34" charset="0"/>
              <a:buChar char="•"/>
              <a:defRPr/>
            </a:pPr>
            <a:r>
              <a:rPr lang="en-US" sz="1600" spc="50" dirty="0" smtClean="0">
                <a:solidFill>
                  <a:srgbClr val="002C77"/>
                </a:solidFill>
                <a:latin typeface="Arial" panose="020B0604020202020204" pitchFamily="34" charset="0"/>
                <a:cs typeface="Arial" panose="020B0604020202020204" pitchFamily="34" charset="0"/>
              </a:rPr>
              <a:t>Vision</a:t>
            </a:r>
            <a:endParaRPr lang="en-US" sz="1600" spc="50" dirty="0">
              <a:solidFill>
                <a:srgbClr val="002C77"/>
              </a:solidFill>
              <a:latin typeface="Arial" panose="020B0604020202020204" pitchFamily="34" charset="0"/>
              <a:cs typeface="Arial" panose="020B0604020202020204" pitchFamily="34" charset="0"/>
            </a:endParaRPr>
          </a:p>
          <a:p>
            <a:pPr marL="182880" indent="-182880" algn="l">
              <a:lnSpc>
                <a:spcPts val="2200"/>
              </a:lnSpc>
              <a:buFont typeface="Arial" panose="020B0604020202020204" pitchFamily="34" charset="0"/>
              <a:buChar char="•"/>
              <a:defRPr/>
            </a:pPr>
            <a:r>
              <a:rPr lang="en-US" sz="1600" spc="50" dirty="0" smtClean="0">
                <a:solidFill>
                  <a:srgbClr val="002C77"/>
                </a:solidFill>
                <a:latin typeface="Arial" panose="020B0604020202020204" pitchFamily="34" charset="0"/>
                <a:cs typeface="Arial" panose="020B0604020202020204" pitchFamily="34" charset="0"/>
              </a:rPr>
              <a:t>Basic Life </a:t>
            </a:r>
          </a:p>
          <a:p>
            <a:pPr marL="182880" indent="-182880" algn="l">
              <a:lnSpc>
                <a:spcPts val="2200"/>
              </a:lnSpc>
              <a:buFont typeface="Arial" panose="020B0604020202020204" pitchFamily="34" charset="0"/>
              <a:buChar char="•"/>
              <a:defRPr/>
            </a:pPr>
            <a:r>
              <a:rPr lang="en-US" sz="1600" spc="50" dirty="0" smtClean="0">
                <a:solidFill>
                  <a:srgbClr val="002C77"/>
                </a:solidFill>
                <a:latin typeface="Arial" panose="020B0604020202020204" pitchFamily="34" charset="0"/>
                <a:cs typeface="Arial" panose="020B0604020202020204" pitchFamily="34" charset="0"/>
              </a:rPr>
              <a:t>Short &amp; Long Term Disability</a:t>
            </a:r>
          </a:p>
          <a:p>
            <a:pPr marL="182880" indent="-182880" algn="l">
              <a:lnSpc>
                <a:spcPts val="2200"/>
              </a:lnSpc>
              <a:buFont typeface="Arial" panose="020B0604020202020204" pitchFamily="34" charset="0"/>
              <a:buChar char="•"/>
              <a:defRPr/>
            </a:pPr>
            <a:r>
              <a:rPr lang="en-US" sz="1600" spc="50" dirty="0" smtClean="0">
                <a:solidFill>
                  <a:srgbClr val="002C77"/>
                </a:solidFill>
                <a:latin typeface="Arial" panose="020B0604020202020204" pitchFamily="34" charset="0"/>
                <a:cs typeface="Arial" panose="020B0604020202020204" pitchFamily="34" charset="0"/>
              </a:rPr>
              <a:t>Teladoc</a:t>
            </a:r>
          </a:p>
          <a:p>
            <a:pPr marL="182880" indent="-182880" algn="l">
              <a:lnSpc>
                <a:spcPts val="2200"/>
              </a:lnSpc>
              <a:buFont typeface="Arial" panose="020B0604020202020204" pitchFamily="34" charset="0"/>
              <a:buChar char="•"/>
              <a:defRPr/>
            </a:pPr>
            <a:r>
              <a:rPr lang="en-US" sz="1600" spc="50" dirty="0" smtClean="0">
                <a:solidFill>
                  <a:srgbClr val="002C77"/>
                </a:solidFill>
                <a:latin typeface="Arial" panose="020B0604020202020204" pitchFamily="34" charset="0"/>
                <a:cs typeface="Arial" panose="020B0604020202020204" pitchFamily="34" charset="0"/>
              </a:rPr>
              <a:t>Flexible Spending Account</a:t>
            </a:r>
          </a:p>
          <a:p>
            <a:pPr marL="182880" indent="-182880" algn="l">
              <a:lnSpc>
                <a:spcPts val="2200"/>
              </a:lnSpc>
              <a:buFont typeface="Arial" panose="020B0604020202020204" pitchFamily="34" charset="0"/>
              <a:buChar char="•"/>
              <a:defRPr/>
            </a:pPr>
            <a:r>
              <a:rPr lang="en-US" sz="1600" spc="50" dirty="0" smtClean="0">
                <a:solidFill>
                  <a:srgbClr val="002C77"/>
                </a:solidFill>
                <a:latin typeface="Arial" panose="020B0604020202020204" pitchFamily="34" charset="0"/>
                <a:cs typeface="Arial" panose="020B0604020202020204" pitchFamily="34" charset="0"/>
              </a:rPr>
              <a:t>Critical Illness </a:t>
            </a:r>
            <a:endParaRPr lang="en-US" sz="1600" spc="50" dirty="0">
              <a:solidFill>
                <a:srgbClr val="002C77"/>
              </a:solidFill>
              <a:latin typeface="Arial" panose="020B0604020202020204" pitchFamily="34" charset="0"/>
              <a:cs typeface="Arial" panose="020B0604020202020204" pitchFamily="34" charset="0"/>
            </a:endParaRPr>
          </a:p>
        </p:txBody>
      </p:sp>
      <p:cxnSp>
        <p:nvCxnSpPr>
          <p:cNvPr id="11274" name="Straight Connector 24"/>
          <p:cNvCxnSpPr>
            <a:cxnSpLocks noChangeShapeType="1"/>
          </p:cNvCxnSpPr>
          <p:nvPr/>
        </p:nvCxnSpPr>
        <p:spPr bwMode="auto">
          <a:xfrm>
            <a:off x="6277840" y="1257300"/>
            <a:ext cx="0" cy="4898242"/>
          </a:xfrm>
          <a:prstGeom prst="line">
            <a:avLst/>
          </a:prstGeom>
          <a:noFill/>
          <a:ln w="28575" algn="ctr">
            <a:solidFill>
              <a:srgbClr val="92D050"/>
            </a:solidFill>
            <a:round/>
            <a:headEnd/>
            <a:tailEnd/>
          </a:ln>
          <a:extLst>
            <a:ext uri="{909E8E84-426E-40DD-AFC4-6F175D3DCCD1}">
              <a14:hiddenFill xmlns:a14="http://schemas.microsoft.com/office/drawing/2010/main">
                <a:noFill/>
              </a14:hiddenFill>
            </a:ext>
          </a:extLst>
        </p:spPr>
      </p:cxnSp>
      <p:grpSp>
        <p:nvGrpSpPr>
          <p:cNvPr id="9" name="Group 8"/>
          <p:cNvGrpSpPr/>
          <p:nvPr/>
        </p:nvGrpSpPr>
        <p:grpSpPr>
          <a:xfrm>
            <a:off x="119545" y="4892650"/>
            <a:ext cx="2184024" cy="1847388"/>
            <a:chOff x="119545" y="4892650"/>
            <a:chExt cx="2184024" cy="1847388"/>
          </a:xfrm>
        </p:grpSpPr>
        <p:grpSp>
          <p:nvGrpSpPr>
            <p:cNvPr id="17" name="Group 16"/>
            <p:cNvGrpSpPr/>
            <p:nvPr/>
          </p:nvGrpSpPr>
          <p:grpSpPr>
            <a:xfrm rot="10800000">
              <a:off x="119545" y="4892650"/>
              <a:ext cx="2184024" cy="1847388"/>
              <a:chOff x="7555721" y="59043"/>
              <a:chExt cx="2184024" cy="1847388"/>
            </a:xfrm>
          </p:grpSpPr>
          <p:sp>
            <p:nvSpPr>
              <p:cNvPr id="19" name="AutoShape 27"/>
              <p:cNvSpPr>
                <a:spLocks noChangeArrowheads="1"/>
              </p:cNvSpPr>
              <p:nvPr userDrawn="1"/>
            </p:nvSpPr>
            <p:spPr bwMode="auto">
              <a:xfrm rot="16200000">
                <a:off x="7554451" y="60313"/>
                <a:ext cx="908685" cy="906145"/>
              </a:xfrm>
              <a:prstGeom prst="hexagon">
                <a:avLst>
                  <a:gd name="adj" fmla="val 28909"/>
                  <a:gd name="vf" fmla="val 115470"/>
                </a:avLst>
              </a:prstGeom>
              <a:solidFill>
                <a:srgbClr val="00A8C8">
                  <a:alpha val="39999"/>
                </a:srgbClr>
              </a:solidFill>
              <a:ln>
                <a:noFill/>
              </a:ln>
              <a:effectLst/>
              <a:extLst/>
            </p:spPr>
            <p:txBody>
              <a:bodyPr rot="0" vert="horz" wrap="square" lIns="36576" tIns="36576" rIns="36576" bIns="36576" anchor="t" anchorCtr="0" upright="1">
                <a:noAutofit/>
              </a:bodyPr>
              <a:lstStyle/>
              <a:p>
                <a:endParaRPr lang="en-US"/>
              </a:p>
            </p:txBody>
          </p:sp>
          <p:sp>
            <p:nvSpPr>
              <p:cNvPr id="20" name="AutoShape 36"/>
              <p:cNvSpPr>
                <a:spLocks noChangeArrowheads="1"/>
              </p:cNvSpPr>
              <p:nvPr userDrawn="1"/>
            </p:nvSpPr>
            <p:spPr bwMode="auto">
              <a:xfrm rot="16200000">
                <a:off x="9240000" y="263831"/>
                <a:ext cx="500380" cy="499110"/>
              </a:xfrm>
              <a:prstGeom prst="hexagon">
                <a:avLst>
                  <a:gd name="adj" fmla="val 28914"/>
                  <a:gd name="vf" fmla="val 115470"/>
                </a:avLst>
              </a:prstGeom>
              <a:solidFill>
                <a:srgbClr val="00A8C8">
                  <a:alpha val="39999"/>
                </a:srgbClr>
              </a:solidFill>
              <a:ln>
                <a:noFill/>
              </a:ln>
              <a:effectLst/>
              <a:extLst/>
            </p:spPr>
            <p:txBody>
              <a:bodyPr rot="0" vert="horz" wrap="square" lIns="36576" tIns="36576" rIns="36576" bIns="36576" anchor="t" anchorCtr="0" upright="1">
                <a:noAutofit/>
              </a:bodyPr>
              <a:lstStyle/>
              <a:p>
                <a:endParaRPr lang="en-US"/>
              </a:p>
            </p:txBody>
          </p:sp>
          <p:sp>
            <p:nvSpPr>
              <p:cNvPr id="21" name="AutoShape 39"/>
              <p:cNvSpPr>
                <a:spLocks noChangeArrowheads="1"/>
              </p:cNvSpPr>
              <p:nvPr userDrawn="1"/>
            </p:nvSpPr>
            <p:spPr bwMode="auto">
              <a:xfrm rot="16200000">
                <a:off x="9161504" y="1575850"/>
                <a:ext cx="292100" cy="290830"/>
              </a:xfrm>
              <a:prstGeom prst="hexagon">
                <a:avLst>
                  <a:gd name="adj" fmla="val 28906"/>
                  <a:gd name="vf" fmla="val 115470"/>
                </a:avLst>
              </a:prstGeom>
              <a:solidFill>
                <a:srgbClr val="00A8C8">
                  <a:alpha val="39999"/>
                </a:srgbClr>
              </a:solidFill>
              <a:ln>
                <a:noFill/>
              </a:ln>
              <a:effectLst/>
              <a:extLst/>
            </p:spPr>
            <p:txBody>
              <a:bodyPr rot="0" vert="horz" wrap="square" lIns="36576" tIns="36576" rIns="36576" bIns="36576" anchor="t" anchorCtr="0" upright="1">
                <a:noAutofit/>
              </a:bodyPr>
              <a:lstStyle/>
              <a:p>
                <a:endParaRPr lang="en-US"/>
              </a:p>
            </p:txBody>
          </p:sp>
          <p:sp>
            <p:nvSpPr>
              <p:cNvPr id="22" name="AutoShape 39"/>
              <p:cNvSpPr>
                <a:spLocks noChangeArrowheads="1"/>
              </p:cNvSpPr>
              <p:nvPr userDrawn="1"/>
            </p:nvSpPr>
            <p:spPr bwMode="auto">
              <a:xfrm rot="16200000">
                <a:off x="9368354" y="1614966"/>
                <a:ext cx="292100" cy="290830"/>
              </a:xfrm>
              <a:prstGeom prst="hexagon">
                <a:avLst>
                  <a:gd name="adj" fmla="val 28906"/>
                  <a:gd name="vf" fmla="val 115470"/>
                </a:avLst>
              </a:prstGeom>
              <a:solidFill>
                <a:srgbClr val="00A8C8">
                  <a:alpha val="39999"/>
                </a:srgbClr>
              </a:solidFill>
              <a:ln>
                <a:noFill/>
              </a:ln>
              <a:effectLst/>
              <a:extLst/>
            </p:spPr>
            <p:txBody>
              <a:bodyPr rot="0" vert="horz" wrap="square" lIns="36576" tIns="36576" rIns="36576" bIns="36576" anchor="t" anchorCtr="0" upright="1">
                <a:noAutofit/>
              </a:bodyPr>
              <a:lstStyle/>
              <a:p>
                <a:endParaRPr lang="en-US"/>
              </a:p>
            </p:txBody>
          </p:sp>
        </p:grpSp>
        <p:sp>
          <p:nvSpPr>
            <p:cNvPr id="8" name="AutoShape 2" descr="road moving forward"/>
            <p:cNvSpPr>
              <a:spLocks noChangeArrowheads="1"/>
            </p:cNvSpPr>
            <p:nvPr/>
          </p:nvSpPr>
          <p:spPr bwMode="auto">
            <a:xfrm rot="-5400000">
              <a:off x="309732" y="5072401"/>
              <a:ext cx="1563624" cy="1517904"/>
            </a:xfrm>
            <a:prstGeom prst="hexagon">
              <a:avLst>
                <a:gd name="adj" fmla="val 28414"/>
                <a:gd name="vf" fmla="val 115470"/>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47" y="218660"/>
            <a:ext cx="8642509" cy="706707"/>
          </a:xfrm>
        </p:spPr>
        <p:txBody>
          <a:bodyPr/>
          <a:lstStyle/>
          <a:p>
            <a:r>
              <a:rPr lang="en-US" dirty="0" smtClean="0"/>
              <a:t>EMPLOYEE NAVIGATOR </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721" y="2362200"/>
            <a:ext cx="3624386" cy="374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00116" y="1066800"/>
            <a:ext cx="8002323" cy="886397"/>
          </a:xfrm>
          <a:prstGeom prst="rect">
            <a:avLst/>
          </a:prstGeom>
        </p:spPr>
        <p:txBody>
          <a:bodyPr wrap="square">
            <a:spAutoFit/>
          </a:bodyPr>
          <a:lstStyle/>
          <a:p>
            <a:r>
              <a:rPr lang="en-US" altLang="en-US" dirty="0"/>
              <a:t>You will then be asked to create a username and password.  Please make your password something you will remember but private as </a:t>
            </a:r>
            <a:r>
              <a:rPr lang="en-US" altLang="en-US" i="1" dirty="0"/>
              <a:t>this site will contain confidential employee information.</a:t>
            </a:r>
            <a:r>
              <a:rPr lang="en-US" altLang="en-US" dirty="0"/>
              <a:t>  </a:t>
            </a:r>
          </a:p>
        </p:txBody>
      </p:sp>
    </p:spTree>
    <p:extLst>
      <p:ext uri="{BB962C8B-B14F-4D97-AF65-F5344CB8AC3E}">
        <p14:creationId xmlns:p14="http://schemas.microsoft.com/office/powerpoint/2010/main" val="299601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2251" y="242888"/>
            <a:ext cx="8686800" cy="690562"/>
          </a:xfrm>
        </p:spPr>
        <p:txBody>
          <a:bodyPr/>
          <a:lstStyle/>
          <a:p>
            <a:r>
              <a:rPr lang="en-US" altLang="en-US" dirty="0" smtClean="0"/>
              <a:t>EMPLOYEE NAVIGATOR</a:t>
            </a:r>
            <a:endParaRPr lang="en-US" altLang="en-US" dirty="0"/>
          </a:p>
        </p:txBody>
      </p:sp>
      <p:sp>
        <p:nvSpPr>
          <p:cNvPr id="34819" name="Content Placeholder 2"/>
          <p:cNvSpPr>
            <a:spLocks noGrp="1"/>
          </p:cNvSpPr>
          <p:nvPr>
            <p:ph idx="4294967295"/>
          </p:nvPr>
        </p:nvSpPr>
        <p:spPr>
          <a:xfrm>
            <a:off x="479425" y="1101527"/>
            <a:ext cx="8642509" cy="4032448"/>
          </a:xfrm>
          <a:prstGeom prst="rect">
            <a:avLst/>
          </a:prstGeom>
        </p:spPr>
        <p:txBody>
          <a:bodyPr>
            <a:normAutofit/>
          </a:bodyPr>
          <a:lstStyle/>
          <a:p>
            <a:r>
              <a:rPr lang="en-US" altLang="en-US" sz="2000" dirty="0"/>
              <a:t> Once you have created your login, you will be taken through a wizard that will help navigate you through the enrollment process.  </a:t>
            </a:r>
          </a:p>
          <a:p>
            <a:r>
              <a:rPr lang="en-US" altLang="en-US" sz="2000" dirty="0"/>
              <a:t> </a:t>
            </a:r>
            <a:r>
              <a:rPr lang="en-US" altLang="en-US" sz="2000" dirty="0" smtClean="0"/>
              <a:t>You will notice a welcome greeting and a “Start Enrollment” icon as pictured below:</a:t>
            </a:r>
            <a:endParaRPr lang="en-US" altLang="en-US" dirty="0"/>
          </a:p>
        </p:txBody>
      </p:sp>
      <p:cxnSp>
        <p:nvCxnSpPr>
          <p:cNvPr id="7" name="Straight Arrow Connector 6"/>
          <p:cNvCxnSpPr/>
          <p:nvPr/>
        </p:nvCxnSpPr>
        <p:spPr>
          <a:xfrm flipH="1">
            <a:off x="5697756" y="3407727"/>
            <a:ext cx="946150" cy="404812"/>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34824" name="Rectangle 2"/>
          <p:cNvSpPr>
            <a:spLocks noChangeArrowheads="1"/>
          </p:cNvSpPr>
          <p:nvPr/>
        </p:nvSpPr>
        <p:spPr bwMode="gray">
          <a:xfrm>
            <a:off x="1451037" y="5139474"/>
            <a:ext cx="6592887" cy="52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anchor="ctr">
            <a:spAutoFit/>
          </a:bodyPr>
          <a:lstStyle>
            <a:lvl1pPr marL="342900" indent="-342900"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marL="0" indent="0" algn="ctr">
              <a:spcBef>
                <a:spcPct val="0"/>
              </a:spcBef>
              <a:buNone/>
            </a:pPr>
            <a:r>
              <a:rPr lang="en-US" altLang="en-US" sz="1800" b="1" dirty="0">
                <a:cs typeface="Times New Roman" pitchFamily="18" charset="0"/>
              </a:rPr>
              <a:t>Complete any missing data on the first page where you will see your employee information.  </a:t>
            </a:r>
            <a:endParaRPr lang="en-US" altLang="en-US" sz="1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204" y="2309812"/>
            <a:ext cx="1900552" cy="2195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225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40070" y="152400"/>
            <a:ext cx="8642509" cy="792088"/>
          </a:xfrm>
        </p:spPr>
        <p:txBody>
          <a:bodyPr/>
          <a:lstStyle/>
          <a:p>
            <a:r>
              <a:rPr lang="en-US" altLang="en-US" dirty="0" smtClean="0"/>
              <a:t>EMPLOYEE NAVIGATOR</a:t>
            </a:r>
            <a:endParaRPr lang="en-US" altLang="en-US" dirty="0"/>
          </a:p>
        </p:txBody>
      </p:sp>
      <p:sp>
        <p:nvSpPr>
          <p:cNvPr id="35846" name="Text Box 2"/>
          <p:cNvSpPr txBox="1">
            <a:spLocks noChangeArrowheads="1"/>
          </p:cNvSpPr>
          <p:nvPr/>
        </p:nvSpPr>
        <p:spPr bwMode="auto">
          <a:xfrm>
            <a:off x="5009570" y="889794"/>
            <a:ext cx="4484688" cy="4756073"/>
          </a:xfrm>
          <a:prstGeom prst="rect">
            <a:avLst/>
          </a:prstGeom>
          <a:solidFill>
            <a:srgbClr val="FFFFFF"/>
          </a:solidFill>
          <a:ln w="9525">
            <a:solidFill>
              <a:srgbClr val="000000"/>
            </a:solidFill>
            <a:miter lim="800000"/>
            <a:headEnd/>
            <a:tailEnd/>
          </a:ln>
        </p:spPr>
        <p:txBody>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1400" dirty="0" smtClean="0">
                <a:ea typeface="Calibri" pitchFamily="34" charset="0"/>
                <a:cs typeface="Times New Roman" pitchFamily="18" charset="0"/>
              </a:rPr>
              <a:t>After adding any dependents, you will now go through the enrollment process. </a:t>
            </a:r>
            <a:r>
              <a:rPr lang="en-US" altLang="en-US" sz="1400" dirty="0">
                <a:ea typeface="Calibri" pitchFamily="34" charset="0"/>
                <a:cs typeface="Times New Roman" pitchFamily="18" charset="0"/>
              </a:rPr>
              <a:t>Simply </a:t>
            </a:r>
            <a:r>
              <a:rPr lang="en-US" altLang="en-US" sz="1400" dirty="0" smtClean="0">
                <a:ea typeface="Calibri" pitchFamily="34" charset="0"/>
                <a:cs typeface="Times New Roman" pitchFamily="18" charset="0"/>
              </a:rPr>
              <a:t>make your plan selection for each benefit:  </a:t>
            </a:r>
            <a:endParaRPr lang="en-US" altLang="en-US" sz="1400" dirty="0">
              <a:ea typeface="Calibri" pitchFamily="34" charset="0"/>
              <a:cs typeface="Times New Roman" pitchFamily="18" charset="0"/>
            </a:endParaRPr>
          </a:p>
          <a:p>
            <a:pPr algn="ctr" eaLnBrk="1" hangingPunct="1">
              <a:spcBef>
                <a:spcPct val="0"/>
              </a:spcBef>
              <a:buFontTx/>
              <a:buNone/>
            </a:pPr>
            <a:r>
              <a:rPr lang="en-US" altLang="en-US" sz="1400" dirty="0">
                <a:ea typeface="Calibri" pitchFamily="34" charset="0"/>
                <a:cs typeface="Times New Roman" pitchFamily="18" charset="0"/>
              </a:rPr>
              <a:t> </a:t>
            </a:r>
          </a:p>
          <a:p>
            <a:pPr algn="ctr" eaLnBrk="1" hangingPunct="1">
              <a:spcBef>
                <a:spcPct val="0"/>
              </a:spcBef>
              <a:buFontTx/>
              <a:buNone/>
            </a:pPr>
            <a:r>
              <a:rPr lang="en-US" altLang="en-US" sz="1400" dirty="0">
                <a:ea typeface="Calibri" pitchFamily="34" charset="0"/>
                <a:cs typeface="Times New Roman" pitchFamily="18" charset="0"/>
              </a:rPr>
              <a:t>Who am I enrolling?  </a:t>
            </a:r>
            <a:r>
              <a:rPr lang="en-US" altLang="en-US" sz="1400" i="1" dirty="0">
                <a:solidFill>
                  <a:srgbClr val="FF0000"/>
                </a:solidFill>
                <a:ea typeface="Calibri" pitchFamily="34" charset="0"/>
                <a:cs typeface="Times New Roman" pitchFamily="18" charset="0"/>
              </a:rPr>
              <a:t>You will need to select your dependents on each line of coverage you are enrolling </a:t>
            </a:r>
            <a:r>
              <a:rPr lang="en-US" altLang="en-US" sz="1400" i="1" dirty="0" smtClean="0">
                <a:solidFill>
                  <a:srgbClr val="FF0000"/>
                </a:solidFill>
                <a:ea typeface="Calibri" pitchFamily="34" charset="0"/>
                <a:cs typeface="Times New Roman" pitchFamily="18" charset="0"/>
              </a:rPr>
              <a:t>them.</a:t>
            </a:r>
            <a:endParaRPr lang="en-US" altLang="en-US" sz="1400" dirty="0">
              <a:ea typeface="Calibri" pitchFamily="34" charset="0"/>
              <a:cs typeface="Times New Roman" pitchFamily="18" charset="0"/>
            </a:endParaRPr>
          </a:p>
          <a:p>
            <a:pPr algn="ctr" eaLnBrk="1" hangingPunct="1">
              <a:spcBef>
                <a:spcPct val="0"/>
              </a:spcBef>
              <a:buFontTx/>
              <a:buNone/>
            </a:pPr>
            <a:r>
              <a:rPr lang="en-US" altLang="en-US" sz="1400" dirty="0">
                <a:ea typeface="Calibri" pitchFamily="34" charset="0"/>
                <a:cs typeface="Times New Roman" pitchFamily="18" charset="0"/>
              </a:rPr>
              <a:t> </a:t>
            </a:r>
          </a:p>
          <a:p>
            <a:pPr algn="ctr" eaLnBrk="1" hangingPunct="1">
              <a:spcBef>
                <a:spcPct val="0"/>
              </a:spcBef>
              <a:buFontTx/>
              <a:buNone/>
            </a:pPr>
            <a:r>
              <a:rPr lang="en-US" altLang="en-US" sz="1400" dirty="0">
                <a:ea typeface="Calibri" pitchFamily="34" charset="0"/>
                <a:cs typeface="Times New Roman" pitchFamily="18" charset="0"/>
              </a:rPr>
              <a:t>Which plan do I want (if you have more than one to chose from).</a:t>
            </a:r>
          </a:p>
          <a:p>
            <a:pPr algn="ctr" eaLnBrk="1" hangingPunct="1">
              <a:spcBef>
                <a:spcPct val="0"/>
              </a:spcBef>
              <a:buFontTx/>
              <a:buNone/>
            </a:pPr>
            <a:r>
              <a:rPr lang="en-US" altLang="en-US" sz="1400" dirty="0">
                <a:ea typeface="Calibri" pitchFamily="34" charset="0"/>
                <a:cs typeface="Times New Roman" pitchFamily="18" charset="0"/>
              </a:rPr>
              <a:t> </a:t>
            </a:r>
          </a:p>
          <a:p>
            <a:pPr algn="ctr" eaLnBrk="1" hangingPunct="1">
              <a:spcBef>
                <a:spcPct val="0"/>
              </a:spcBef>
              <a:buFontTx/>
              <a:buNone/>
            </a:pPr>
            <a:r>
              <a:rPr lang="en-US" altLang="en-US" sz="1400" dirty="0">
                <a:ea typeface="Calibri" pitchFamily="34" charset="0"/>
                <a:cs typeface="Times New Roman" pitchFamily="18" charset="0"/>
              </a:rPr>
              <a:t>You can also click on the “compare” icon to show the plan(s) and cost for all tier levels…</a:t>
            </a:r>
          </a:p>
          <a:p>
            <a:pPr algn="ctr" eaLnBrk="1" hangingPunct="1">
              <a:spcBef>
                <a:spcPct val="0"/>
              </a:spcBef>
              <a:buFontTx/>
              <a:buNone/>
            </a:pPr>
            <a:r>
              <a:rPr lang="en-US" altLang="en-US" sz="1400" dirty="0">
                <a:ea typeface="Calibri" pitchFamily="34" charset="0"/>
                <a:cs typeface="Times New Roman" pitchFamily="18" charset="0"/>
              </a:rPr>
              <a:t>And the “details” icon to provide a brief benefit overview.</a:t>
            </a:r>
          </a:p>
          <a:p>
            <a:pPr algn="ctr" eaLnBrk="1" hangingPunct="1">
              <a:spcBef>
                <a:spcPct val="0"/>
              </a:spcBef>
              <a:buFontTx/>
              <a:buNone/>
            </a:pPr>
            <a:r>
              <a:rPr lang="en-US" altLang="en-US" sz="1400" dirty="0">
                <a:ea typeface="Calibri" pitchFamily="34" charset="0"/>
                <a:cs typeface="Times New Roman" pitchFamily="18" charset="0"/>
              </a:rPr>
              <a:t> </a:t>
            </a:r>
          </a:p>
          <a:p>
            <a:pPr algn="ctr" eaLnBrk="1" hangingPunct="1">
              <a:spcBef>
                <a:spcPct val="0"/>
              </a:spcBef>
              <a:buFontTx/>
              <a:buNone/>
            </a:pPr>
            <a:r>
              <a:rPr lang="en-US" altLang="en-US" sz="1400" dirty="0">
                <a:ea typeface="Calibri" pitchFamily="34" charset="0"/>
                <a:cs typeface="Times New Roman" pitchFamily="18" charset="0"/>
              </a:rPr>
              <a:t>Click on </a:t>
            </a:r>
            <a:r>
              <a:rPr lang="en-US" altLang="en-US" sz="1400" dirty="0" smtClean="0">
                <a:ea typeface="Calibri" pitchFamily="34" charset="0"/>
                <a:cs typeface="Times New Roman" pitchFamily="18" charset="0"/>
              </a:rPr>
              <a:t>the “Select” </a:t>
            </a:r>
            <a:r>
              <a:rPr lang="en-US" altLang="en-US" sz="1400" dirty="0">
                <a:ea typeface="Calibri" pitchFamily="34" charset="0"/>
                <a:cs typeface="Times New Roman" pitchFamily="18" charset="0"/>
              </a:rPr>
              <a:t>button which will elect your option”.  Then “Save &amp; Continue” to go to the next benefit available.</a:t>
            </a:r>
          </a:p>
          <a:p>
            <a:pPr algn="ctr" eaLnBrk="1" hangingPunct="1">
              <a:spcBef>
                <a:spcPct val="0"/>
              </a:spcBef>
              <a:buFontTx/>
              <a:buNone/>
            </a:pPr>
            <a:r>
              <a:rPr lang="en-US" altLang="en-US" sz="1400" dirty="0">
                <a:ea typeface="Calibri" pitchFamily="34" charset="0"/>
                <a:cs typeface="Times New Roman" pitchFamily="18" charset="0"/>
              </a:rPr>
              <a:t> </a:t>
            </a:r>
          </a:p>
          <a:p>
            <a:pPr algn="ctr" eaLnBrk="1" hangingPunct="1">
              <a:spcBef>
                <a:spcPct val="0"/>
              </a:spcBef>
              <a:buFontTx/>
              <a:buNone/>
            </a:pPr>
            <a:r>
              <a:rPr lang="en-US" altLang="en-US" sz="1400" dirty="0">
                <a:ea typeface="Calibri" pitchFamily="34" charset="0"/>
                <a:cs typeface="Times New Roman" pitchFamily="18" charset="0"/>
              </a:rPr>
              <a:t>If you are not taking benefits, click “Don’t want this benefit”.  It will ask you to provide a reason why you are not electing coverage.</a:t>
            </a:r>
          </a:p>
        </p:txBody>
      </p:sp>
      <p:sp>
        <p:nvSpPr>
          <p:cNvPr id="35854" name="Rectangle 16"/>
          <p:cNvSpPr>
            <a:spLocks noChangeArrowheads="1"/>
          </p:cNvSpPr>
          <p:nvPr/>
        </p:nvSpPr>
        <p:spPr bwMode="auto">
          <a:xfrm>
            <a:off x="111125" y="5387976"/>
            <a:ext cx="4800600" cy="51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1600" i="1"/>
              <a:t>You will do this the same for each line of coverage available to you during this enrollment process. </a:t>
            </a:r>
            <a:endParaRPr lang="en-US" altLang="en-US" sz="160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50" y="703263"/>
            <a:ext cx="469158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a:off x="1200348" y="2057400"/>
            <a:ext cx="4001162"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440418" y="3657599"/>
            <a:ext cx="432125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040883" y="4495800"/>
            <a:ext cx="2160627"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200929" y="4800600"/>
            <a:ext cx="3120906"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3280953" y="5257801"/>
            <a:ext cx="1728617" cy="936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888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ChangeArrowheads="1"/>
          </p:cNvSpPr>
          <p:nvPr/>
        </p:nvSpPr>
        <p:spPr bwMode="auto">
          <a:xfrm>
            <a:off x="388939" y="5294313"/>
            <a:ext cx="8326437" cy="109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60000"/>
              </a:spcBef>
              <a:buChar char="•"/>
              <a:defRPr sz="2000">
                <a:solidFill>
                  <a:schemeClr val="tx1"/>
                </a:solidFill>
                <a:latin typeface="Arial" charset="0"/>
                <a:ea typeface="MS PGothic" pitchFamily="34" charset="-128"/>
              </a:defRPr>
            </a:lvl1pPr>
            <a:lvl2pPr marL="742950" indent="-285750" algn="l" eaLnBrk="0" hangingPunct="0">
              <a:spcBef>
                <a:spcPct val="20000"/>
              </a:spcBef>
              <a:buChar char="–"/>
              <a:defRPr sz="2000">
                <a:solidFill>
                  <a:schemeClr val="tx1"/>
                </a:solidFill>
                <a:latin typeface="Arial" charset="0"/>
                <a:ea typeface="MS PGothic" pitchFamily="34" charset="-128"/>
              </a:defRPr>
            </a:lvl2pPr>
            <a:lvl3pPr marL="1143000" indent="-228600" algn="l" eaLnBrk="0" hangingPunct="0">
              <a:spcBef>
                <a:spcPct val="20000"/>
              </a:spcBef>
              <a:buFont typeface="Arial" charset="0"/>
              <a:buChar char="­"/>
              <a:defRPr sz="2000">
                <a:solidFill>
                  <a:schemeClr val="tx1"/>
                </a:solidFill>
                <a:latin typeface="Arial" charset="0"/>
                <a:ea typeface="MS PGothic" pitchFamily="34" charset="-128"/>
              </a:defRPr>
            </a:lvl3pPr>
            <a:lvl4pPr marL="1600200" indent="-228600" algn="l" eaLnBrk="0" hangingPunct="0">
              <a:spcBef>
                <a:spcPct val="20000"/>
              </a:spcBef>
              <a:buFont typeface="Arial" charset="0"/>
              <a:buChar char="­"/>
              <a:defRPr sz="2000">
                <a:solidFill>
                  <a:schemeClr val="tx1"/>
                </a:solidFill>
                <a:latin typeface="Arial" charset="0"/>
                <a:ea typeface="MS PGothic" pitchFamily="34" charset="-128"/>
              </a:defRPr>
            </a:lvl4pPr>
            <a:lvl5pPr marL="2057400" indent="-228600" algn="l" eaLnBrk="0" hangingPunct="0">
              <a:spcBef>
                <a:spcPct val="20000"/>
              </a:spcBef>
              <a:buFont typeface="Arial" charset="0"/>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MS PGothic" pitchFamily="34" charset="-128"/>
              </a:defRPr>
            </a:lvl9pPr>
          </a:lstStyle>
          <a:p>
            <a:pPr algn="ctr" eaLnBrk="1" hangingPunct="1">
              <a:spcBef>
                <a:spcPct val="0"/>
              </a:spcBef>
              <a:buFontTx/>
              <a:buNone/>
            </a:pPr>
            <a:r>
              <a:rPr lang="en-US" altLang="en-US" sz="1400" dirty="0"/>
              <a:t>To modify or go back, simply click on the benefit you want to modify/change.  </a:t>
            </a:r>
            <a:r>
              <a:rPr lang="en-US" altLang="en-US" sz="1400" b="1" dirty="0"/>
              <a:t>Be sure to always select “SAVE &amp; CONTINUE” for any modifications that you make.</a:t>
            </a:r>
            <a:endParaRPr lang="en-US" altLang="en-US" sz="1400" dirty="0"/>
          </a:p>
          <a:p>
            <a:pPr algn="ctr" eaLnBrk="1" hangingPunct="1">
              <a:spcBef>
                <a:spcPct val="0"/>
              </a:spcBef>
              <a:buFontTx/>
              <a:buNone/>
            </a:pPr>
            <a:r>
              <a:rPr lang="en-US" altLang="en-US" sz="1400" dirty="0"/>
              <a:t> </a:t>
            </a:r>
          </a:p>
          <a:p>
            <a:pPr algn="ctr" eaLnBrk="1" hangingPunct="1">
              <a:spcBef>
                <a:spcPct val="0"/>
              </a:spcBef>
              <a:buFontTx/>
              <a:buNone/>
            </a:pPr>
            <a:r>
              <a:rPr lang="en-US" altLang="en-US" sz="1400" dirty="0"/>
              <a:t>You can enroll from a computer, laptop, or tablet!!</a:t>
            </a:r>
          </a:p>
          <a:p>
            <a:pPr algn="ctr" eaLnBrk="1" hangingPunct="1">
              <a:spcBef>
                <a:spcPct val="0"/>
              </a:spcBef>
              <a:buFontTx/>
              <a:buNone/>
            </a:pPr>
            <a:r>
              <a:rPr lang="en-US" altLang="en-US" dirty="0"/>
              <a:t> </a:t>
            </a:r>
          </a:p>
        </p:txBody>
      </p:sp>
      <p:sp>
        <p:nvSpPr>
          <p:cNvPr id="2" name="Content Placeholder 1"/>
          <p:cNvSpPr>
            <a:spLocks noGrp="1"/>
          </p:cNvSpPr>
          <p:nvPr>
            <p:ph idx="4294967295"/>
          </p:nvPr>
        </p:nvSpPr>
        <p:spPr>
          <a:xfrm>
            <a:off x="5292494" y="665923"/>
            <a:ext cx="4161207" cy="5065713"/>
          </a:xfrm>
          <a:prstGeom prst="rect">
            <a:avLst/>
          </a:prstGeom>
        </p:spPr>
        <p:txBody>
          <a:bodyPr>
            <a:normAutofit/>
          </a:bodyPr>
          <a:lstStyle/>
          <a:p>
            <a:pPr marL="0" indent="0">
              <a:buNone/>
            </a:pPr>
            <a:r>
              <a:rPr lang="en-US" sz="1800" dirty="0" smtClean="0"/>
              <a:t>You can follow the progress bar located on the right if you need to go back to any benefit.  If you miss any elections or do not complete a section, when you get to the end, it will reflect “Enrollment Not Complete!” banner and highlight the benefit line you missed.  Please click on the benefit, make your election, and then click “Enrollment Summary” to complete your enrollment process.  If you do not click “Agree” at the end of the process, your benefits will not update.</a:t>
            </a:r>
            <a:endParaRPr lang="en-US"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21" y="569913"/>
            <a:ext cx="4680018" cy="445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208757" y="111919"/>
            <a:ext cx="8686800" cy="690562"/>
          </a:xfrm>
        </p:spPr>
        <p:txBody>
          <a:bodyPr/>
          <a:lstStyle/>
          <a:p>
            <a:r>
              <a:rPr lang="en-US" altLang="en-US" dirty="0" smtClean="0"/>
              <a:t>EMPLOYEE NAVIGATOR</a:t>
            </a:r>
          </a:p>
        </p:txBody>
      </p:sp>
    </p:spTree>
    <p:extLst>
      <p:ext uri="{BB962C8B-B14F-4D97-AF65-F5344CB8AC3E}">
        <p14:creationId xmlns:p14="http://schemas.microsoft.com/office/powerpoint/2010/main" val="2758925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altLang="en-US" dirty="0" smtClean="0"/>
              <a:t>IMPORTANT DATES &amp; RESOURCES</a:t>
            </a:r>
          </a:p>
        </p:txBody>
      </p:sp>
      <p:sp>
        <p:nvSpPr>
          <p:cNvPr id="4" name="Text Placeholder 3"/>
          <p:cNvSpPr>
            <a:spLocks noGrp="1"/>
          </p:cNvSpPr>
          <p:nvPr>
            <p:ph type="body" sz="quarter" idx="12"/>
          </p:nvPr>
        </p:nvSpPr>
        <p:spPr/>
        <p:txBody>
          <a:bodyPr/>
          <a:lstStyle/>
          <a:p>
            <a:pPr marL="0" indent="0" algn="ctr">
              <a:buNone/>
            </a:pPr>
            <a:endParaRPr lang="en-US" sz="2400" b="1" dirty="0" smtClean="0"/>
          </a:p>
          <a:p>
            <a:pPr marL="0" indent="0" algn="ctr">
              <a:spcBef>
                <a:spcPts val="0"/>
              </a:spcBef>
              <a:buNone/>
            </a:pPr>
            <a:r>
              <a:rPr lang="en-US" sz="2400" b="1" dirty="0" smtClean="0"/>
              <a:t>Open Enrollment is </a:t>
            </a:r>
            <a:r>
              <a:rPr lang="en-US" sz="2400" b="1" dirty="0"/>
              <a:t>May 15, 2019 </a:t>
            </a:r>
            <a:r>
              <a:rPr lang="en-US" sz="2400" b="1" dirty="0" smtClean="0"/>
              <a:t>to May 21, 2019 at 1PM</a:t>
            </a:r>
            <a:endParaRPr lang="en-US" sz="2400" b="1" dirty="0" smtClean="0">
              <a:solidFill>
                <a:srgbClr val="C00000"/>
              </a:solidFill>
            </a:endParaRPr>
          </a:p>
          <a:p>
            <a:pPr marL="0" indent="0" algn="ctr">
              <a:buNone/>
            </a:pPr>
            <a:r>
              <a:rPr lang="en-US" sz="2400" b="1" dirty="0" smtClean="0"/>
              <a:t>Elections become effective </a:t>
            </a:r>
            <a:r>
              <a:rPr lang="en-US" sz="2400" b="1" dirty="0"/>
              <a:t>June 1, </a:t>
            </a:r>
            <a:r>
              <a:rPr lang="en-US" sz="2400" b="1" dirty="0" smtClean="0"/>
              <a:t>2019</a:t>
            </a:r>
          </a:p>
          <a:p>
            <a:pPr marL="0" indent="0" algn="ctr">
              <a:buNone/>
            </a:pPr>
            <a:r>
              <a:rPr lang="en-US" sz="1800" b="1" i="1" dirty="0" smtClean="0"/>
              <a:t>If you need to make changes to your existing Voluntary Life, AD&amp;D or Critical Illness coverage please see Human Resources. </a:t>
            </a:r>
            <a:endParaRPr lang="en-US" sz="1800" b="1" i="1" dirty="0"/>
          </a:p>
          <a:p>
            <a:pPr marL="0" indent="0" algn="ctr">
              <a:buNone/>
            </a:pPr>
            <a:r>
              <a:rPr lang="en-US" altLang="en-US" sz="2400" b="1" dirty="0" smtClean="0"/>
              <a:t>Questions</a:t>
            </a:r>
            <a:r>
              <a:rPr lang="en-US" altLang="en-US" sz="2400" b="1" dirty="0"/>
              <a:t>?</a:t>
            </a:r>
          </a:p>
          <a:p>
            <a:pPr marL="0" indent="0" algn="ctr">
              <a:buNone/>
            </a:pPr>
            <a:r>
              <a:rPr lang="en-US" altLang="en-US" sz="2200" dirty="0">
                <a:solidFill>
                  <a:schemeClr val="accent6">
                    <a:lumMod val="75000"/>
                  </a:schemeClr>
                </a:solidFill>
              </a:rPr>
              <a:t>Chastity </a:t>
            </a:r>
            <a:r>
              <a:rPr lang="en-US" altLang="en-US" sz="2200" dirty="0" smtClean="0">
                <a:solidFill>
                  <a:schemeClr val="accent6">
                    <a:lumMod val="75000"/>
                  </a:schemeClr>
                </a:solidFill>
              </a:rPr>
              <a:t>Strickland</a:t>
            </a:r>
          </a:p>
          <a:p>
            <a:pPr marL="0" indent="0" algn="ctr">
              <a:buNone/>
            </a:pPr>
            <a:r>
              <a:rPr lang="en-US" altLang="en-US" sz="2200" dirty="0" smtClean="0">
                <a:solidFill>
                  <a:schemeClr val="accent6">
                    <a:lumMod val="75000"/>
                  </a:schemeClr>
                </a:solidFill>
              </a:rPr>
              <a:t> </a:t>
            </a:r>
            <a:r>
              <a:rPr lang="en-US" altLang="en-US" sz="2200" dirty="0">
                <a:solidFill>
                  <a:schemeClr val="accent6">
                    <a:lumMod val="75000"/>
                  </a:schemeClr>
                </a:solidFill>
              </a:rPr>
              <a:t>(910) 892-0027</a:t>
            </a:r>
            <a:endParaRPr lang="en-US" altLang="en-US" sz="2200" dirty="0" smtClean="0">
              <a:solidFill>
                <a:schemeClr val="accent6">
                  <a:lumMod val="75000"/>
                </a:schemeClr>
              </a:solidFill>
            </a:endParaRPr>
          </a:p>
          <a:p>
            <a:pPr marL="0" indent="0" algn="ctr">
              <a:buNone/>
            </a:pPr>
            <a:r>
              <a:rPr lang="en-US" altLang="en-US" sz="2200" dirty="0" smtClean="0"/>
              <a:t>Refer </a:t>
            </a:r>
            <a:r>
              <a:rPr lang="en-US" altLang="en-US" sz="2200" dirty="0"/>
              <a:t>to your benefit guide for additional details</a:t>
            </a:r>
          </a:p>
          <a:p>
            <a:pPr marL="0" indent="0" algn="ctr">
              <a:buNone/>
            </a:pPr>
            <a:endParaRPr lang="en-US" sz="2400" b="1" dirty="0">
              <a:solidFill>
                <a:srgbClr val="C00000"/>
              </a:solidFill>
            </a:endParaRPr>
          </a:p>
        </p:txBody>
      </p:sp>
      <p:grpSp>
        <p:nvGrpSpPr>
          <p:cNvPr id="13" name="Group 12"/>
          <p:cNvGrpSpPr/>
          <p:nvPr/>
        </p:nvGrpSpPr>
        <p:grpSpPr>
          <a:xfrm>
            <a:off x="119545" y="4892650"/>
            <a:ext cx="2184024" cy="1847388"/>
            <a:chOff x="119545" y="4892650"/>
            <a:chExt cx="2184024" cy="1847388"/>
          </a:xfrm>
        </p:grpSpPr>
        <p:grpSp>
          <p:nvGrpSpPr>
            <p:cNvPr id="6" name="Group 5"/>
            <p:cNvGrpSpPr/>
            <p:nvPr/>
          </p:nvGrpSpPr>
          <p:grpSpPr>
            <a:xfrm rot="10800000">
              <a:off x="119545" y="4892650"/>
              <a:ext cx="2184024" cy="1847388"/>
              <a:chOff x="7555721" y="59043"/>
              <a:chExt cx="2184024" cy="1847388"/>
            </a:xfrm>
          </p:grpSpPr>
          <p:sp>
            <p:nvSpPr>
              <p:cNvPr id="8" name="AutoShape 39"/>
              <p:cNvSpPr>
                <a:spLocks noChangeArrowheads="1"/>
              </p:cNvSpPr>
              <p:nvPr userDrawn="1"/>
            </p:nvSpPr>
            <p:spPr bwMode="auto">
              <a:xfrm rot="16200000">
                <a:off x="9368354" y="1614966"/>
                <a:ext cx="292100" cy="290830"/>
              </a:xfrm>
              <a:prstGeom prst="hexagon">
                <a:avLst>
                  <a:gd name="adj" fmla="val 28906"/>
                  <a:gd name="vf" fmla="val 115470"/>
                </a:avLst>
              </a:prstGeom>
              <a:solidFill>
                <a:srgbClr val="A6E2EF">
                  <a:alpha val="39999"/>
                </a:srgbClr>
              </a:solidFill>
              <a:ln>
                <a:noFill/>
              </a:ln>
              <a:effectLst/>
              <a:extLst/>
            </p:spPr>
            <p:txBody>
              <a:bodyPr rot="0" vert="horz" wrap="square" lIns="36576" tIns="36576" rIns="36576" bIns="36576" anchor="t" anchorCtr="0" upright="1">
                <a:noAutofit/>
              </a:bodyPr>
              <a:lstStyle/>
              <a:p>
                <a:endParaRPr lang="en-US"/>
              </a:p>
            </p:txBody>
          </p:sp>
          <p:sp>
            <p:nvSpPr>
              <p:cNvPr id="9" name="AutoShape 27"/>
              <p:cNvSpPr>
                <a:spLocks noChangeArrowheads="1"/>
              </p:cNvSpPr>
              <p:nvPr userDrawn="1"/>
            </p:nvSpPr>
            <p:spPr bwMode="auto">
              <a:xfrm rot="16200000">
                <a:off x="7554451" y="60313"/>
                <a:ext cx="908685" cy="906145"/>
              </a:xfrm>
              <a:prstGeom prst="hexagon">
                <a:avLst>
                  <a:gd name="adj" fmla="val 28909"/>
                  <a:gd name="vf" fmla="val 115470"/>
                </a:avLst>
              </a:prstGeom>
              <a:solidFill>
                <a:srgbClr val="A6E2EF">
                  <a:alpha val="39999"/>
                </a:srgbClr>
              </a:solidFill>
              <a:ln>
                <a:noFill/>
              </a:ln>
              <a:effectLst/>
              <a:extLst/>
            </p:spPr>
            <p:txBody>
              <a:bodyPr rot="0" vert="horz" wrap="square" lIns="36576" tIns="36576" rIns="36576" bIns="36576" anchor="t" anchorCtr="0" upright="1">
                <a:noAutofit/>
              </a:bodyPr>
              <a:lstStyle/>
              <a:p>
                <a:endParaRPr lang="en-US"/>
              </a:p>
            </p:txBody>
          </p:sp>
          <p:sp>
            <p:nvSpPr>
              <p:cNvPr id="10" name="AutoShape 36"/>
              <p:cNvSpPr>
                <a:spLocks noChangeArrowheads="1"/>
              </p:cNvSpPr>
              <p:nvPr userDrawn="1"/>
            </p:nvSpPr>
            <p:spPr bwMode="auto">
              <a:xfrm rot="16200000">
                <a:off x="9240000" y="263831"/>
                <a:ext cx="500380" cy="499110"/>
              </a:xfrm>
              <a:prstGeom prst="hexagon">
                <a:avLst>
                  <a:gd name="adj" fmla="val 28914"/>
                  <a:gd name="vf" fmla="val 115470"/>
                </a:avLst>
              </a:prstGeom>
              <a:solidFill>
                <a:srgbClr val="A6E2EF">
                  <a:alpha val="39999"/>
                </a:srgbClr>
              </a:solidFill>
              <a:ln>
                <a:noFill/>
              </a:ln>
              <a:effectLst/>
              <a:extLst/>
            </p:spPr>
            <p:txBody>
              <a:bodyPr rot="0" vert="horz" wrap="square" lIns="36576" tIns="36576" rIns="36576" bIns="36576" anchor="t" anchorCtr="0" upright="1">
                <a:noAutofit/>
              </a:bodyPr>
              <a:lstStyle/>
              <a:p>
                <a:endParaRPr lang="en-US"/>
              </a:p>
            </p:txBody>
          </p:sp>
          <p:sp>
            <p:nvSpPr>
              <p:cNvPr id="11" name="AutoShape 39"/>
              <p:cNvSpPr>
                <a:spLocks noChangeArrowheads="1"/>
              </p:cNvSpPr>
              <p:nvPr userDrawn="1"/>
            </p:nvSpPr>
            <p:spPr bwMode="auto">
              <a:xfrm rot="16200000">
                <a:off x="9161504" y="1575850"/>
                <a:ext cx="292100" cy="290830"/>
              </a:xfrm>
              <a:prstGeom prst="hexagon">
                <a:avLst>
                  <a:gd name="adj" fmla="val 28906"/>
                  <a:gd name="vf" fmla="val 115470"/>
                </a:avLst>
              </a:prstGeom>
              <a:solidFill>
                <a:srgbClr val="A6E2EF">
                  <a:alpha val="39999"/>
                </a:srgbClr>
              </a:solidFill>
              <a:ln>
                <a:noFill/>
              </a:ln>
              <a:effectLst/>
              <a:extLst/>
            </p:spPr>
            <p:txBody>
              <a:bodyPr rot="0" vert="horz" wrap="square" lIns="36576" tIns="36576" rIns="36576" bIns="36576" anchor="t" anchorCtr="0" upright="1">
                <a:noAutofit/>
              </a:bodyPr>
              <a:lstStyle/>
              <a:p>
                <a:endParaRPr lang="en-US"/>
              </a:p>
            </p:txBody>
          </p:sp>
        </p:grpSp>
        <p:sp>
          <p:nvSpPr>
            <p:cNvPr id="12" name="AutoShape 3" descr="Slide4 Private Client (Large)"/>
            <p:cNvSpPr>
              <a:spLocks noChangeArrowheads="1"/>
            </p:cNvSpPr>
            <p:nvPr/>
          </p:nvSpPr>
          <p:spPr bwMode="auto">
            <a:xfrm rot="16200000">
              <a:off x="358774" y="5055864"/>
              <a:ext cx="1563624" cy="1517904"/>
            </a:xfrm>
            <a:prstGeom prst="hexagon">
              <a:avLst>
                <a:gd name="adj" fmla="val 28414"/>
                <a:gd name="vf" fmla="val 115470"/>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25525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5613" y="742355"/>
            <a:ext cx="8686800" cy="4987925"/>
          </a:xfrm>
        </p:spPr>
        <p:txBody>
          <a:bodyPr/>
          <a:lstStyle/>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r>
              <a:rPr lang="en-US" sz="2400" b="1" dirty="0" smtClean="0"/>
              <a:t>Thank </a:t>
            </a:r>
            <a:r>
              <a:rPr lang="en-US" sz="2400" b="1" dirty="0"/>
              <a:t>You for </a:t>
            </a:r>
            <a:r>
              <a:rPr lang="en-US" sz="2400" b="1" dirty="0" smtClean="0"/>
              <a:t>Being a Part of the Carolina Therapy Services Team</a:t>
            </a:r>
            <a:r>
              <a:rPr lang="en-US" b="1" dirty="0"/>
              <a:t/>
            </a:r>
            <a:br>
              <a:rPr lang="en-US" b="1" dirty="0"/>
            </a:br>
            <a:r>
              <a:rPr lang="en-US" b="1" dirty="0"/>
              <a:t/>
            </a:r>
            <a:br>
              <a:rPr lang="en-US" b="1" dirty="0"/>
            </a:br>
            <a:r>
              <a:rPr lang="en-US" dirty="0">
                <a:solidFill>
                  <a:schemeClr val="accent2"/>
                </a:solidFill>
              </a:rPr>
              <a:t>Our employees are our greatest asset </a:t>
            </a:r>
            <a:br>
              <a:rPr lang="en-US" dirty="0">
                <a:solidFill>
                  <a:schemeClr val="accent2"/>
                </a:solidFill>
              </a:rPr>
            </a:br>
            <a:r>
              <a:rPr lang="en-US" dirty="0">
                <a:solidFill>
                  <a:schemeClr val="accent2"/>
                </a:solidFill>
              </a:rPr>
              <a:t>and we are proud to offer benefits </a:t>
            </a:r>
            <a:r>
              <a:rPr lang="en-US" dirty="0" smtClean="0">
                <a:solidFill>
                  <a:schemeClr val="accent2"/>
                </a:solidFill>
              </a:rPr>
              <a:t>to support and protect </a:t>
            </a:r>
            <a:br>
              <a:rPr lang="en-US" dirty="0" smtClean="0">
                <a:solidFill>
                  <a:schemeClr val="accent2"/>
                </a:solidFill>
              </a:rPr>
            </a:br>
            <a:r>
              <a:rPr lang="en-US" dirty="0" smtClean="0">
                <a:solidFill>
                  <a:schemeClr val="accent2"/>
                </a:solidFill>
              </a:rPr>
              <a:t>the health and wellbeing of you </a:t>
            </a:r>
            <a:r>
              <a:rPr lang="en-US" dirty="0">
                <a:solidFill>
                  <a:schemeClr val="accent2"/>
                </a:solidFill>
              </a:rPr>
              <a:t>and your family</a:t>
            </a:r>
            <a:endParaRPr lang="en-US" sz="2400" dirty="0"/>
          </a:p>
        </p:txBody>
      </p:sp>
    </p:spTree>
    <p:extLst>
      <p:ext uri="{BB962C8B-B14F-4D97-AF65-F5344CB8AC3E}">
        <p14:creationId xmlns:p14="http://schemas.microsoft.com/office/powerpoint/2010/main" val="9708096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BENEFITS ELIGIBILITY</a:t>
            </a:r>
          </a:p>
        </p:txBody>
      </p:sp>
      <p:sp>
        <p:nvSpPr>
          <p:cNvPr id="13315" name="Text Placeholder 2"/>
          <p:cNvSpPr>
            <a:spLocks noGrp="1"/>
          </p:cNvSpPr>
          <p:nvPr>
            <p:ph type="body" sz="quarter" idx="12"/>
          </p:nvPr>
        </p:nvSpPr>
        <p:spPr>
          <a:xfrm>
            <a:off x="466725" y="1285875"/>
            <a:ext cx="8686800" cy="4486275"/>
          </a:xfrm>
        </p:spPr>
        <p:txBody>
          <a:bodyPr/>
          <a:lstStyle/>
          <a:p>
            <a:pPr marL="0" lvl="1" indent="0" eaLnBrk="1" hangingPunct="1">
              <a:spcBef>
                <a:spcPts val="1200"/>
              </a:spcBef>
              <a:spcAft>
                <a:spcPts val="1200"/>
              </a:spcAft>
              <a:buClr>
                <a:srgbClr val="84AA33"/>
              </a:buClr>
              <a:buFont typeface="Wingdings" pitchFamily="2" charset="2"/>
              <a:buNone/>
            </a:pPr>
            <a:r>
              <a:rPr lang="en-US" altLang="en-US" sz="2000" dirty="0" smtClean="0">
                <a:solidFill>
                  <a:srgbClr val="002C77"/>
                </a:solidFill>
              </a:rPr>
              <a:t>If you are a  full-time employee – working 30 or more hours per week – you are eligible to enroll in the benefits described in this presentation. </a:t>
            </a:r>
          </a:p>
          <a:p>
            <a:pPr marL="0" lvl="1" indent="0" eaLnBrk="1" hangingPunct="1">
              <a:spcBef>
                <a:spcPts val="1200"/>
              </a:spcBef>
              <a:spcAft>
                <a:spcPts val="1200"/>
              </a:spcAft>
              <a:buClr>
                <a:srgbClr val="84AA33"/>
              </a:buClr>
              <a:buFont typeface="Wingdings" pitchFamily="2" charset="2"/>
              <a:buNone/>
            </a:pPr>
            <a:r>
              <a:rPr lang="en-US" altLang="en-US" sz="2000" dirty="0" smtClean="0">
                <a:solidFill>
                  <a:srgbClr val="002C77"/>
                </a:solidFill>
              </a:rPr>
              <a:t>New hires become eligible for benefits on the 1</a:t>
            </a:r>
            <a:r>
              <a:rPr lang="en-US" altLang="en-US" sz="2000" baseline="30000" dirty="0" smtClean="0">
                <a:solidFill>
                  <a:srgbClr val="002C77"/>
                </a:solidFill>
              </a:rPr>
              <a:t>st</a:t>
            </a:r>
            <a:r>
              <a:rPr lang="en-US" altLang="en-US" sz="2000" dirty="0" smtClean="0">
                <a:solidFill>
                  <a:srgbClr val="002C77"/>
                </a:solidFill>
              </a:rPr>
              <a:t> of the month following 30 days of employment</a:t>
            </a:r>
            <a:endParaRPr lang="en-US" altLang="en-US" sz="2000" dirty="0">
              <a:solidFill>
                <a:srgbClr val="002C77"/>
              </a:solidFill>
            </a:endParaRPr>
          </a:p>
          <a:p>
            <a:pPr marL="0" lvl="1" indent="0" eaLnBrk="1" hangingPunct="1">
              <a:spcBef>
                <a:spcPts val="1200"/>
              </a:spcBef>
              <a:spcAft>
                <a:spcPts val="1200"/>
              </a:spcAft>
              <a:buClr>
                <a:srgbClr val="84AA33"/>
              </a:buClr>
              <a:buFont typeface="Wingdings" pitchFamily="2" charset="2"/>
              <a:buNone/>
            </a:pPr>
            <a:r>
              <a:rPr lang="en-US" altLang="en-US" sz="2000" dirty="0" smtClean="0">
                <a:solidFill>
                  <a:srgbClr val="002C77"/>
                </a:solidFill>
              </a:rPr>
              <a:t>The following family members are eligible for Medical, Dental, and Vision plans</a:t>
            </a:r>
            <a:r>
              <a:rPr lang="en-US" altLang="en-US" sz="2000" dirty="0" smtClean="0">
                <a:solidFill>
                  <a:srgbClr val="002C77"/>
                </a:solidFill>
              </a:rPr>
              <a:t>.</a:t>
            </a:r>
          </a:p>
          <a:p>
            <a:pPr marL="0" lvl="1" indent="0" eaLnBrk="1" hangingPunct="1">
              <a:spcBef>
                <a:spcPts val="1200"/>
              </a:spcBef>
              <a:spcAft>
                <a:spcPts val="1200"/>
              </a:spcAft>
              <a:buClr>
                <a:srgbClr val="84AA33"/>
              </a:buClr>
              <a:buFont typeface="Wingdings" pitchFamily="2" charset="2"/>
              <a:buNone/>
            </a:pPr>
            <a:r>
              <a:rPr lang="en-US" altLang="en-US" sz="2000" dirty="0">
                <a:solidFill>
                  <a:srgbClr val="002C77"/>
                </a:solidFill>
              </a:rPr>
              <a:t>	</a:t>
            </a:r>
            <a:r>
              <a:rPr lang="en-US" altLang="en-US" sz="2000" dirty="0" smtClean="0">
                <a:solidFill>
                  <a:srgbClr val="002C77"/>
                </a:solidFill>
              </a:rPr>
              <a:t>- </a:t>
            </a:r>
            <a:r>
              <a:rPr lang="en-US" altLang="en-US" sz="2000" dirty="0" smtClean="0">
                <a:solidFill>
                  <a:schemeClr val="bg2">
                    <a:lumMod val="50000"/>
                  </a:schemeClr>
                </a:solidFill>
              </a:rPr>
              <a:t>Legal Spouse and dependent children under 26</a:t>
            </a:r>
            <a:endParaRPr lang="en-US" altLang="en-US" sz="2000" dirty="0" smtClean="0">
              <a:solidFill>
                <a:schemeClr val="bg2">
                  <a:lumMod val="50000"/>
                </a:schemeClr>
              </a:solidFill>
            </a:endParaRPr>
          </a:p>
          <a:p>
            <a:pPr marL="0" lvl="1" indent="0" eaLnBrk="1" hangingPunct="1">
              <a:spcBef>
                <a:spcPts val="1200"/>
              </a:spcBef>
              <a:spcAft>
                <a:spcPts val="1200"/>
              </a:spcAft>
              <a:buClr>
                <a:srgbClr val="84AA33"/>
              </a:buClr>
              <a:buFont typeface="Wingdings" pitchFamily="2" charset="2"/>
              <a:buNone/>
            </a:pPr>
            <a:endParaRPr lang="en-US" altLang="en-US" sz="2000" dirty="0" smtClean="0">
              <a:solidFill>
                <a:srgbClr val="C00000"/>
              </a:solidFill>
            </a:endParaRPr>
          </a:p>
        </p:txBody>
      </p:sp>
      <p:grpSp>
        <p:nvGrpSpPr>
          <p:cNvPr id="5" name="Group 4"/>
          <p:cNvGrpSpPr/>
          <p:nvPr/>
        </p:nvGrpSpPr>
        <p:grpSpPr>
          <a:xfrm>
            <a:off x="119545" y="4892650"/>
            <a:ext cx="2184024" cy="1847388"/>
            <a:chOff x="119545" y="4892650"/>
            <a:chExt cx="2184024" cy="1847388"/>
          </a:xfrm>
        </p:grpSpPr>
        <p:grpSp>
          <p:nvGrpSpPr>
            <p:cNvPr id="7" name="Group 6"/>
            <p:cNvGrpSpPr/>
            <p:nvPr/>
          </p:nvGrpSpPr>
          <p:grpSpPr>
            <a:xfrm rot="10800000">
              <a:off x="119545" y="4892650"/>
              <a:ext cx="2184024" cy="1847388"/>
              <a:chOff x="7555721" y="59043"/>
              <a:chExt cx="2184024" cy="1847388"/>
            </a:xfrm>
          </p:grpSpPr>
          <p:sp>
            <p:nvSpPr>
              <p:cNvPr id="9" name="AutoShape 27"/>
              <p:cNvSpPr>
                <a:spLocks noChangeArrowheads="1"/>
              </p:cNvSpPr>
              <p:nvPr userDrawn="1"/>
            </p:nvSpPr>
            <p:spPr bwMode="auto">
              <a:xfrm rot="16200000">
                <a:off x="7554451" y="60313"/>
                <a:ext cx="908685" cy="906145"/>
              </a:xfrm>
              <a:prstGeom prst="hexagon">
                <a:avLst>
                  <a:gd name="adj" fmla="val 28909"/>
                  <a:gd name="vf" fmla="val 115470"/>
                </a:avLst>
              </a:prstGeom>
              <a:solidFill>
                <a:srgbClr val="A6E2EF">
                  <a:alpha val="39999"/>
                </a:srgbClr>
              </a:solidFill>
              <a:ln>
                <a:noFill/>
              </a:ln>
              <a:effectLst/>
              <a:extLst/>
            </p:spPr>
            <p:txBody>
              <a:bodyPr rot="0" vert="horz" wrap="square" lIns="36576" tIns="36576" rIns="36576" bIns="36576" anchor="t" anchorCtr="0" upright="1">
                <a:noAutofit/>
              </a:bodyPr>
              <a:lstStyle/>
              <a:p>
                <a:endParaRPr lang="en-US"/>
              </a:p>
            </p:txBody>
          </p:sp>
          <p:sp>
            <p:nvSpPr>
              <p:cNvPr id="10" name="AutoShape 36"/>
              <p:cNvSpPr>
                <a:spLocks noChangeArrowheads="1"/>
              </p:cNvSpPr>
              <p:nvPr userDrawn="1"/>
            </p:nvSpPr>
            <p:spPr bwMode="auto">
              <a:xfrm rot="16200000">
                <a:off x="9240000" y="263831"/>
                <a:ext cx="500380" cy="499110"/>
              </a:xfrm>
              <a:prstGeom prst="hexagon">
                <a:avLst>
                  <a:gd name="adj" fmla="val 28914"/>
                  <a:gd name="vf" fmla="val 115470"/>
                </a:avLst>
              </a:prstGeom>
              <a:solidFill>
                <a:srgbClr val="A6E2EF">
                  <a:alpha val="39999"/>
                </a:srgbClr>
              </a:solidFill>
              <a:ln>
                <a:noFill/>
              </a:ln>
              <a:effectLst/>
              <a:extLst/>
            </p:spPr>
            <p:txBody>
              <a:bodyPr rot="0" vert="horz" wrap="square" lIns="36576" tIns="36576" rIns="36576" bIns="36576" anchor="t" anchorCtr="0" upright="1">
                <a:noAutofit/>
              </a:bodyPr>
              <a:lstStyle/>
              <a:p>
                <a:endParaRPr lang="en-US"/>
              </a:p>
            </p:txBody>
          </p:sp>
          <p:sp>
            <p:nvSpPr>
              <p:cNvPr id="11" name="AutoShape 39"/>
              <p:cNvSpPr>
                <a:spLocks noChangeArrowheads="1"/>
              </p:cNvSpPr>
              <p:nvPr userDrawn="1"/>
            </p:nvSpPr>
            <p:spPr bwMode="auto">
              <a:xfrm rot="16200000">
                <a:off x="9161504" y="1575850"/>
                <a:ext cx="292100" cy="290830"/>
              </a:xfrm>
              <a:prstGeom prst="hexagon">
                <a:avLst>
                  <a:gd name="adj" fmla="val 28906"/>
                  <a:gd name="vf" fmla="val 115470"/>
                </a:avLst>
              </a:prstGeom>
              <a:solidFill>
                <a:srgbClr val="A6E2EF">
                  <a:alpha val="39999"/>
                </a:srgbClr>
              </a:solidFill>
              <a:ln>
                <a:noFill/>
              </a:ln>
              <a:effectLst/>
              <a:extLst/>
            </p:spPr>
            <p:txBody>
              <a:bodyPr rot="0" vert="horz" wrap="square" lIns="36576" tIns="36576" rIns="36576" bIns="36576" anchor="t" anchorCtr="0" upright="1">
                <a:noAutofit/>
              </a:bodyPr>
              <a:lstStyle/>
              <a:p>
                <a:endParaRPr lang="en-US"/>
              </a:p>
            </p:txBody>
          </p:sp>
          <p:sp>
            <p:nvSpPr>
              <p:cNvPr id="12" name="AutoShape 39"/>
              <p:cNvSpPr>
                <a:spLocks noChangeArrowheads="1"/>
              </p:cNvSpPr>
              <p:nvPr userDrawn="1"/>
            </p:nvSpPr>
            <p:spPr bwMode="auto">
              <a:xfrm rot="16200000">
                <a:off x="9368354" y="1614966"/>
                <a:ext cx="292100" cy="290830"/>
              </a:xfrm>
              <a:prstGeom prst="hexagon">
                <a:avLst>
                  <a:gd name="adj" fmla="val 28906"/>
                  <a:gd name="vf" fmla="val 115470"/>
                </a:avLst>
              </a:prstGeom>
              <a:solidFill>
                <a:srgbClr val="A6E2EF">
                  <a:alpha val="39999"/>
                </a:srgbClr>
              </a:solidFill>
              <a:ln>
                <a:noFill/>
              </a:ln>
              <a:effectLst/>
              <a:extLst/>
            </p:spPr>
            <p:txBody>
              <a:bodyPr rot="0" vert="horz" wrap="square" lIns="36576" tIns="36576" rIns="36576" bIns="36576" anchor="t" anchorCtr="0" upright="1">
                <a:noAutofit/>
              </a:bodyPr>
              <a:lstStyle/>
              <a:p>
                <a:endParaRPr lang="en-US"/>
              </a:p>
            </p:txBody>
          </p:sp>
        </p:grpSp>
        <p:sp>
          <p:nvSpPr>
            <p:cNvPr id="3" name="AutoShape 2" descr="dad and son_LARGE"/>
            <p:cNvSpPr>
              <a:spLocks noChangeArrowheads="1"/>
            </p:cNvSpPr>
            <p:nvPr/>
          </p:nvSpPr>
          <p:spPr bwMode="auto">
            <a:xfrm rot="-5400000">
              <a:off x="309732" y="5079247"/>
              <a:ext cx="1563624" cy="1517904"/>
            </a:xfrm>
            <a:prstGeom prst="hexagon">
              <a:avLst>
                <a:gd name="adj" fmla="val 28414"/>
                <a:gd name="vf" fmla="val 115470"/>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altLang="en-US" dirty="0" smtClean="0"/>
              <a:t>OPEN ENROLLMENT CHECKLIST</a:t>
            </a:r>
          </a:p>
        </p:txBody>
      </p:sp>
      <p:sp>
        <p:nvSpPr>
          <p:cNvPr id="3" name="Content Placeholder 2"/>
          <p:cNvSpPr>
            <a:spLocks noGrp="1"/>
          </p:cNvSpPr>
          <p:nvPr>
            <p:ph idx="4294967295"/>
          </p:nvPr>
        </p:nvSpPr>
        <p:spPr>
          <a:xfrm>
            <a:off x="455614" y="1277938"/>
            <a:ext cx="7511255" cy="4987925"/>
          </a:xfrm>
        </p:spPr>
        <p:txBody>
          <a:bodyPr/>
          <a:lstStyle/>
          <a:p>
            <a:pPr>
              <a:lnSpc>
                <a:spcPts val="3000"/>
              </a:lnSpc>
              <a:buClr>
                <a:srgbClr val="72BE44"/>
              </a:buClr>
              <a:buSzPct val="90000"/>
              <a:buFont typeface="Wingdings" panose="05000000000000000000" pitchFamily="2" charset="2"/>
              <a:buChar char="ü"/>
              <a:defRPr/>
            </a:pPr>
            <a:r>
              <a:rPr lang="en-US" dirty="0" smtClean="0"/>
              <a:t>Review your current benefit elections</a:t>
            </a:r>
          </a:p>
          <a:p>
            <a:pPr>
              <a:lnSpc>
                <a:spcPts val="3000"/>
              </a:lnSpc>
              <a:buClr>
                <a:srgbClr val="72BE44"/>
              </a:buClr>
              <a:buSzPct val="90000"/>
              <a:buFont typeface="Wingdings" panose="05000000000000000000" pitchFamily="2" charset="2"/>
              <a:buChar char="ü"/>
              <a:defRPr/>
            </a:pPr>
            <a:r>
              <a:rPr lang="en-US" dirty="0" smtClean="0"/>
              <a:t>Verify your personal information and make changes, if necessary</a:t>
            </a:r>
          </a:p>
          <a:p>
            <a:pPr>
              <a:lnSpc>
                <a:spcPts val="3000"/>
              </a:lnSpc>
              <a:buClr>
                <a:srgbClr val="72BE44"/>
              </a:buClr>
              <a:buSzPct val="90000"/>
              <a:buFont typeface="Wingdings" panose="05000000000000000000" pitchFamily="2" charset="2"/>
              <a:buChar char="ü"/>
              <a:defRPr/>
            </a:pPr>
            <a:r>
              <a:rPr lang="en-US" dirty="0" smtClean="0"/>
              <a:t>Evaluate plan options and make your benefit elections</a:t>
            </a:r>
          </a:p>
          <a:p>
            <a:pPr marL="0" indent="0">
              <a:buFontTx/>
              <a:buNone/>
              <a:defRPr/>
            </a:pPr>
            <a:endParaRPr lang="en-US" dirty="0" smtClean="0"/>
          </a:p>
        </p:txBody>
      </p:sp>
      <p:grpSp>
        <p:nvGrpSpPr>
          <p:cNvPr id="4" name="Group 3"/>
          <p:cNvGrpSpPr/>
          <p:nvPr/>
        </p:nvGrpSpPr>
        <p:grpSpPr>
          <a:xfrm>
            <a:off x="6961188" y="3027432"/>
            <a:ext cx="2480836" cy="2774223"/>
            <a:chOff x="6961188" y="3027432"/>
            <a:chExt cx="2480836" cy="2774223"/>
          </a:xfrm>
        </p:grpSpPr>
        <p:grpSp>
          <p:nvGrpSpPr>
            <p:cNvPr id="6" name="Group 5"/>
            <p:cNvGrpSpPr/>
            <p:nvPr/>
          </p:nvGrpSpPr>
          <p:grpSpPr>
            <a:xfrm>
              <a:off x="6969900" y="3027432"/>
              <a:ext cx="2472124" cy="2774223"/>
              <a:chOff x="6941399" y="1430648"/>
              <a:chExt cx="2472124" cy="2774223"/>
            </a:xfrm>
          </p:grpSpPr>
          <p:sp>
            <p:nvSpPr>
              <p:cNvPr id="7" name="AutoShape 27"/>
              <p:cNvSpPr>
                <a:spLocks noChangeArrowheads="1"/>
              </p:cNvSpPr>
              <p:nvPr/>
            </p:nvSpPr>
            <p:spPr bwMode="auto">
              <a:xfrm rot="5400000">
                <a:off x="8224803" y="3016151"/>
                <a:ext cx="1188720" cy="1188720"/>
              </a:xfrm>
              <a:prstGeom prst="hexagon">
                <a:avLst>
                  <a:gd name="adj" fmla="val 28909"/>
                  <a:gd name="vf" fmla="val 115470"/>
                </a:avLst>
              </a:prstGeom>
              <a:solidFill>
                <a:srgbClr val="37424A">
                  <a:alpha val="39999"/>
                </a:srgbClr>
              </a:solidFill>
              <a:ln>
                <a:noFill/>
              </a:ln>
              <a:effectLst/>
              <a:extLst/>
            </p:spPr>
            <p:txBody>
              <a:bodyPr rot="0" vert="horz" wrap="square" lIns="36576" tIns="36576" rIns="36576" bIns="36576" anchor="t" anchorCtr="0" upright="1">
                <a:noAutofit/>
              </a:bodyPr>
              <a:lstStyle/>
              <a:p>
                <a:endParaRPr lang="en-US"/>
              </a:p>
            </p:txBody>
          </p:sp>
          <p:sp>
            <p:nvSpPr>
              <p:cNvPr id="8" name="AutoShape 36"/>
              <p:cNvSpPr>
                <a:spLocks noChangeArrowheads="1"/>
              </p:cNvSpPr>
              <p:nvPr/>
            </p:nvSpPr>
            <p:spPr bwMode="auto">
              <a:xfrm rot="5400000">
                <a:off x="6941399" y="1450769"/>
                <a:ext cx="731520" cy="731520"/>
              </a:xfrm>
              <a:prstGeom prst="hexagon">
                <a:avLst>
                  <a:gd name="adj" fmla="val 28914"/>
                  <a:gd name="vf" fmla="val 115470"/>
                </a:avLst>
              </a:prstGeom>
              <a:solidFill>
                <a:srgbClr val="37424A">
                  <a:alpha val="39999"/>
                </a:srgbClr>
              </a:solidFill>
              <a:ln>
                <a:noFill/>
              </a:ln>
              <a:effectLst/>
              <a:extLst/>
            </p:spPr>
            <p:txBody>
              <a:bodyPr rot="0" vert="horz" wrap="square" lIns="36576" tIns="36576" rIns="36576" bIns="36576" anchor="t" anchorCtr="0" upright="1">
                <a:noAutofit/>
              </a:bodyPr>
              <a:lstStyle/>
              <a:p>
                <a:endParaRPr lang="en-US"/>
              </a:p>
            </p:txBody>
          </p:sp>
          <p:sp>
            <p:nvSpPr>
              <p:cNvPr id="10" name="AutoShape 39"/>
              <p:cNvSpPr>
                <a:spLocks noChangeArrowheads="1"/>
              </p:cNvSpPr>
              <p:nvPr/>
            </p:nvSpPr>
            <p:spPr bwMode="auto">
              <a:xfrm rot="5400000">
                <a:off x="8590563" y="1711630"/>
                <a:ext cx="457200" cy="457200"/>
              </a:xfrm>
              <a:prstGeom prst="hexagon">
                <a:avLst>
                  <a:gd name="adj" fmla="val 28906"/>
                  <a:gd name="vf" fmla="val 115470"/>
                </a:avLst>
              </a:prstGeom>
              <a:solidFill>
                <a:srgbClr val="37424A">
                  <a:alpha val="39999"/>
                </a:srgbClr>
              </a:solidFill>
              <a:ln>
                <a:noFill/>
              </a:ln>
              <a:effectLst/>
              <a:extLst/>
            </p:spPr>
            <p:txBody>
              <a:bodyPr rot="0" vert="horz" wrap="square" lIns="36576" tIns="36576" rIns="36576" bIns="36576" anchor="t" anchorCtr="0" upright="1">
                <a:noAutofit/>
              </a:bodyPr>
              <a:lstStyle/>
              <a:p>
                <a:endParaRPr lang="en-US"/>
              </a:p>
            </p:txBody>
          </p:sp>
          <p:sp>
            <p:nvSpPr>
              <p:cNvPr id="11" name="AutoShape 39"/>
              <p:cNvSpPr>
                <a:spLocks noChangeArrowheads="1"/>
              </p:cNvSpPr>
              <p:nvPr/>
            </p:nvSpPr>
            <p:spPr bwMode="auto">
              <a:xfrm rot="5400000">
                <a:off x="8444513" y="1431283"/>
                <a:ext cx="292100" cy="290830"/>
              </a:xfrm>
              <a:prstGeom prst="hexagon">
                <a:avLst>
                  <a:gd name="adj" fmla="val 28906"/>
                  <a:gd name="vf" fmla="val 115470"/>
                </a:avLst>
              </a:prstGeom>
              <a:solidFill>
                <a:srgbClr val="37424A">
                  <a:alpha val="39999"/>
                </a:srgbClr>
              </a:solidFill>
              <a:ln>
                <a:noFill/>
              </a:ln>
              <a:effectLst/>
              <a:extLst/>
            </p:spPr>
            <p:txBody>
              <a:bodyPr rot="0" vert="horz" wrap="square" lIns="36576" tIns="36576" rIns="36576" bIns="36576" anchor="t" anchorCtr="0" upright="1">
                <a:noAutofit/>
              </a:bodyPr>
              <a:lstStyle/>
              <a:p>
                <a:endParaRPr lang="en-US"/>
              </a:p>
            </p:txBody>
          </p:sp>
        </p:grpSp>
        <p:sp>
          <p:nvSpPr>
            <p:cNvPr id="2" name="AutoShape 2" descr="check list_process_medium"/>
            <p:cNvSpPr>
              <a:spLocks noChangeArrowheads="1"/>
            </p:cNvSpPr>
            <p:nvPr/>
          </p:nvSpPr>
          <p:spPr bwMode="auto">
            <a:xfrm rot="-5400000">
              <a:off x="6823869" y="3307557"/>
              <a:ext cx="2286000" cy="2011362"/>
            </a:xfrm>
            <a:prstGeom prst="hexagon">
              <a:avLst>
                <a:gd name="adj" fmla="val 28414"/>
                <a:gd name="vf" fmla="val 115470"/>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inVertical)">
                                      <p:cBhvr>
                                        <p:cTn id="7" dur="500"/>
                                        <p:tgtEl>
                                          <p:spTgt spid="717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MAKING BENEFIT CHANGES</a:t>
            </a:r>
          </a:p>
        </p:txBody>
      </p:sp>
      <p:sp>
        <p:nvSpPr>
          <p:cNvPr id="3" name="Text Placeholder 2"/>
          <p:cNvSpPr>
            <a:spLocks noGrp="1"/>
          </p:cNvSpPr>
          <p:nvPr>
            <p:ph type="body" sz="quarter" idx="12"/>
          </p:nvPr>
        </p:nvSpPr>
        <p:spPr>
          <a:xfrm>
            <a:off x="466725" y="1285875"/>
            <a:ext cx="8736652" cy="4486275"/>
          </a:xfrm>
        </p:spPr>
        <p:txBody>
          <a:bodyPr/>
          <a:lstStyle/>
          <a:p>
            <a:pPr marL="0" lvl="1" indent="0" eaLnBrk="1" hangingPunct="1">
              <a:lnSpc>
                <a:spcPct val="110000"/>
              </a:lnSpc>
              <a:spcBef>
                <a:spcPts val="1200"/>
              </a:spcBef>
              <a:buClr>
                <a:srgbClr val="84AA33"/>
              </a:buClr>
              <a:buFont typeface="Wingdings" panose="05000000000000000000" pitchFamily="2" charset="2"/>
              <a:buNone/>
              <a:defRPr/>
            </a:pPr>
            <a:r>
              <a:rPr lang="en-US" altLang="en-US" sz="2000" dirty="0" smtClean="0">
                <a:solidFill>
                  <a:srgbClr val="002C77"/>
                </a:solidFill>
              </a:rPr>
              <a:t>Unless </a:t>
            </a:r>
            <a:r>
              <a:rPr lang="en-US" altLang="en-US" sz="2000" dirty="0">
                <a:solidFill>
                  <a:srgbClr val="002C77"/>
                </a:solidFill>
              </a:rPr>
              <a:t>you have a qualified change in status, you cannot make changes to the benefits you elect until the next open enrollment period. </a:t>
            </a:r>
            <a:endParaRPr lang="en-US" altLang="en-US" sz="2000" dirty="0" smtClean="0">
              <a:solidFill>
                <a:srgbClr val="002C77"/>
              </a:solidFill>
            </a:endParaRPr>
          </a:p>
          <a:p>
            <a:pPr marL="0" lvl="1" indent="0" eaLnBrk="1" hangingPunct="1">
              <a:lnSpc>
                <a:spcPct val="110000"/>
              </a:lnSpc>
              <a:spcBef>
                <a:spcPts val="1200"/>
              </a:spcBef>
              <a:buClr>
                <a:srgbClr val="84AA33"/>
              </a:buClr>
              <a:buFont typeface="Wingdings" panose="05000000000000000000" pitchFamily="2" charset="2"/>
              <a:buNone/>
              <a:defRPr/>
            </a:pPr>
            <a:r>
              <a:rPr lang="en-US" altLang="en-US" dirty="0" smtClean="0">
                <a:solidFill>
                  <a:srgbClr val="00A8C8"/>
                </a:solidFill>
              </a:rPr>
              <a:t>Qualified </a:t>
            </a:r>
            <a:r>
              <a:rPr lang="en-US" altLang="en-US" dirty="0">
                <a:solidFill>
                  <a:srgbClr val="00A8C8"/>
                </a:solidFill>
              </a:rPr>
              <a:t>changes in status include</a:t>
            </a:r>
            <a:r>
              <a:rPr lang="en-US" altLang="en-US" dirty="0" smtClean="0">
                <a:solidFill>
                  <a:srgbClr val="00A8C8"/>
                </a:solidFill>
              </a:rPr>
              <a:t>:</a:t>
            </a:r>
          </a:p>
          <a:p>
            <a:pPr marL="344488" lvl="1" indent="-234950" eaLnBrk="1" hangingPunct="1">
              <a:lnSpc>
                <a:spcPct val="110000"/>
              </a:lnSpc>
              <a:spcBef>
                <a:spcPct val="0"/>
              </a:spcBef>
              <a:buFont typeface="Arial" panose="020B0604020202020204" pitchFamily="34" charset="0"/>
              <a:buChar char="•"/>
              <a:defRPr/>
            </a:pPr>
            <a:r>
              <a:rPr lang="en-US" altLang="en-US" sz="1600" dirty="0" smtClean="0">
                <a:solidFill>
                  <a:srgbClr val="37424A"/>
                </a:solidFill>
              </a:rPr>
              <a:t>Marriage</a:t>
            </a:r>
          </a:p>
          <a:p>
            <a:pPr marL="344488" lvl="1" indent="-234950" eaLnBrk="1" hangingPunct="1">
              <a:lnSpc>
                <a:spcPct val="110000"/>
              </a:lnSpc>
              <a:spcBef>
                <a:spcPct val="0"/>
              </a:spcBef>
              <a:buFont typeface="Arial" panose="020B0604020202020204" pitchFamily="34" charset="0"/>
              <a:buChar char="•"/>
              <a:defRPr/>
            </a:pPr>
            <a:r>
              <a:rPr lang="en-US" altLang="en-US" sz="1600" dirty="0" smtClean="0">
                <a:solidFill>
                  <a:srgbClr val="37424A"/>
                </a:solidFill>
              </a:rPr>
              <a:t>Divorce</a:t>
            </a:r>
          </a:p>
          <a:p>
            <a:pPr marL="344488" lvl="1" indent="-234950" eaLnBrk="1" hangingPunct="1">
              <a:lnSpc>
                <a:spcPct val="110000"/>
              </a:lnSpc>
              <a:spcBef>
                <a:spcPct val="0"/>
              </a:spcBef>
              <a:buFont typeface="Arial" panose="020B0604020202020204" pitchFamily="34" charset="0"/>
              <a:buChar char="•"/>
              <a:defRPr/>
            </a:pPr>
            <a:r>
              <a:rPr lang="en-US" altLang="en-US" sz="1600" dirty="0" smtClean="0">
                <a:solidFill>
                  <a:srgbClr val="37424A"/>
                </a:solidFill>
              </a:rPr>
              <a:t>Birth or adoption of a child</a:t>
            </a:r>
          </a:p>
          <a:p>
            <a:pPr marL="344488" lvl="1" indent="-234950" eaLnBrk="1" hangingPunct="1">
              <a:lnSpc>
                <a:spcPct val="110000"/>
              </a:lnSpc>
              <a:spcBef>
                <a:spcPct val="0"/>
              </a:spcBef>
              <a:buFont typeface="Arial" panose="020B0604020202020204" pitchFamily="34" charset="0"/>
              <a:buChar char="•"/>
              <a:defRPr/>
            </a:pPr>
            <a:r>
              <a:rPr lang="en-US" altLang="en-US" sz="1600" dirty="0" smtClean="0">
                <a:solidFill>
                  <a:srgbClr val="37424A"/>
                </a:solidFill>
              </a:rPr>
              <a:t>Change in child’s dependent status</a:t>
            </a:r>
          </a:p>
          <a:p>
            <a:pPr marL="344488" lvl="1" indent="-234950" eaLnBrk="1" hangingPunct="1">
              <a:lnSpc>
                <a:spcPct val="110000"/>
              </a:lnSpc>
              <a:spcBef>
                <a:spcPct val="0"/>
              </a:spcBef>
              <a:buFont typeface="Arial" panose="020B0604020202020204" pitchFamily="34" charset="0"/>
              <a:buChar char="•"/>
              <a:defRPr/>
            </a:pPr>
            <a:r>
              <a:rPr lang="en-US" altLang="en-US" sz="1600" dirty="0" smtClean="0">
                <a:solidFill>
                  <a:srgbClr val="37424A"/>
                </a:solidFill>
              </a:rPr>
              <a:t>Death of a spouse, child or other qualifying dependent</a:t>
            </a:r>
          </a:p>
          <a:p>
            <a:pPr marL="344488" lvl="1" indent="-234950" eaLnBrk="1" hangingPunct="1">
              <a:lnSpc>
                <a:spcPct val="110000"/>
              </a:lnSpc>
              <a:spcBef>
                <a:spcPct val="0"/>
              </a:spcBef>
              <a:buFont typeface="Arial" panose="020B0604020202020204" pitchFamily="34" charset="0"/>
              <a:buChar char="•"/>
              <a:defRPr/>
            </a:pPr>
            <a:r>
              <a:rPr lang="en-US" altLang="en-US" sz="1600" dirty="0" smtClean="0">
                <a:solidFill>
                  <a:srgbClr val="37424A"/>
                </a:solidFill>
              </a:rPr>
              <a:t>Change in residence due to an employment transfer for you or your spouse </a:t>
            </a:r>
          </a:p>
          <a:p>
            <a:pPr marL="344488" lvl="1" indent="-234950" eaLnBrk="1" hangingPunct="1">
              <a:lnSpc>
                <a:spcPct val="110000"/>
              </a:lnSpc>
              <a:spcBef>
                <a:spcPct val="0"/>
              </a:spcBef>
              <a:buFont typeface="Arial" panose="020B0604020202020204" pitchFamily="34" charset="0"/>
              <a:buChar char="•"/>
              <a:defRPr/>
            </a:pPr>
            <a:r>
              <a:rPr lang="en-US" altLang="en-US" sz="1600" dirty="0" smtClean="0">
                <a:solidFill>
                  <a:srgbClr val="37424A"/>
                </a:solidFill>
              </a:rPr>
              <a:t>Commencement or termination of adoption proceedings</a:t>
            </a:r>
          </a:p>
          <a:p>
            <a:pPr marL="344488" lvl="1" indent="-234950" eaLnBrk="1" hangingPunct="1">
              <a:lnSpc>
                <a:spcPct val="110000"/>
              </a:lnSpc>
              <a:spcBef>
                <a:spcPct val="0"/>
              </a:spcBef>
              <a:buFont typeface="Arial" panose="020B0604020202020204" pitchFamily="34" charset="0"/>
              <a:buChar char="•"/>
              <a:defRPr/>
            </a:pPr>
            <a:r>
              <a:rPr lang="en-US" altLang="en-US" sz="1600" dirty="0" smtClean="0">
                <a:solidFill>
                  <a:srgbClr val="37424A"/>
                </a:solidFill>
              </a:rPr>
              <a:t>Change in spouse’s benefits or employment status</a:t>
            </a:r>
          </a:p>
          <a:p>
            <a:pPr marL="0" lvl="1" indent="0" eaLnBrk="1" hangingPunct="1">
              <a:lnSpc>
                <a:spcPct val="110000"/>
              </a:lnSpc>
              <a:spcBef>
                <a:spcPts val="1200"/>
              </a:spcBef>
              <a:buClr>
                <a:srgbClr val="84AA33"/>
              </a:buClr>
              <a:buFont typeface="Wingdings" panose="05000000000000000000" pitchFamily="2" charset="2"/>
              <a:buNone/>
              <a:defRPr/>
            </a:pPr>
            <a:endParaRPr lang="en-US" altLang="en-US" dirty="0">
              <a:solidFill>
                <a:schemeClr val="tx1"/>
              </a:solidFill>
            </a:endParaRPr>
          </a:p>
          <a:p>
            <a:pPr marL="0" indent="0">
              <a:buFontTx/>
              <a:buNone/>
              <a:defRPr/>
            </a:pPr>
            <a:endParaRPr 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left)">
                                      <p:cBhvr>
                                        <p:cTn id="7" dur="500"/>
                                        <p:tgtEl>
                                          <p:spTgt spid="143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3"/>
          <p:cNvSpPr>
            <a:spLocks noGrp="1"/>
          </p:cNvSpPr>
          <p:nvPr>
            <p:ph type="title"/>
          </p:nvPr>
        </p:nvSpPr>
        <p:spPr/>
        <p:txBody>
          <a:bodyPr/>
          <a:lstStyle/>
          <a:p>
            <a:r>
              <a:rPr lang="en-US" altLang="en-US" dirty="0" smtClean="0"/>
              <a:t>HIGHLIGHTS</a:t>
            </a:r>
            <a:r>
              <a:rPr lang="en-US" altLang="en-US" dirty="0" smtClean="0">
                <a:solidFill>
                  <a:srgbClr val="C00000"/>
                </a:solidFill>
              </a:rPr>
              <a:t> </a:t>
            </a:r>
            <a:r>
              <a:rPr lang="en-US" altLang="en-US" dirty="0" smtClean="0"/>
              <a:t>FOR 2019</a:t>
            </a:r>
          </a:p>
        </p:txBody>
      </p:sp>
      <p:sp>
        <p:nvSpPr>
          <p:cNvPr id="16389" name="Content Placeholder 3"/>
          <p:cNvSpPr>
            <a:spLocks noGrp="1"/>
          </p:cNvSpPr>
          <p:nvPr>
            <p:ph type="body" sz="quarter" idx="12"/>
          </p:nvPr>
        </p:nvSpPr>
        <p:spPr>
          <a:xfrm>
            <a:off x="406321" y="1086587"/>
            <a:ext cx="8686800" cy="4733925"/>
          </a:xfrm>
        </p:spPr>
        <p:txBody>
          <a:bodyPr/>
          <a:lstStyle/>
          <a:p>
            <a:pPr marL="0" indent="0">
              <a:spcAft>
                <a:spcPts val="600"/>
              </a:spcAft>
              <a:buNone/>
            </a:pPr>
            <a:r>
              <a:rPr lang="en-US" altLang="en-US" sz="1800" dirty="0" smtClean="0"/>
              <a:t>Carolina Therapy Services carefully evaluates our employee benefit program every year to ensure we are providing a competitive program.</a:t>
            </a:r>
          </a:p>
          <a:p>
            <a:pPr marL="0" indent="0">
              <a:spcAft>
                <a:spcPts val="600"/>
              </a:spcAft>
              <a:buNone/>
            </a:pPr>
            <a:r>
              <a:rPr lang="en-US" altLang="en-US" sz="1800" dirty="0" smtClean="0"/>
              <a:t>This year we are pleased to share:</a:t>
            </a:r>
          </a:p>
          <a:p>
            <a:pPr lvl="1">
              <a:spcAft>
                <a:spcPts val="600"/>
              </a:spcAft>
            </a:pPr>
            <a:r>
              <a:rPr lang="en-US" altLang="en-US" sz="1600" dirty="0" smtClean="0">
                <a:solidFill>
                  <a:schemeClr val="accent1">
                    <a:lumMod val="75000"/>
                  </a:schemeClr>
                </a:solidFill>
              </a:rPr>
              <a:t>Medical benefits will be moving to </a:t>
            </a:r>
            <a:r>
              <a:rPr lang="en-US" altLang="en-US" sz="1600" dirty="0" err="1" smtClean="0">
                <a:solidFill>
                  <a:schemeClr val="accent1">
                    <a:lumMod val="75000"/>
                  </a:schemeClr>
                </a:solidFill>
              </a:rPr>
              <a:t>Medcost</a:t>
            </a:r>
            <a:r>
              <a:rPr lang="en-US" altLang="en-US" sz="1600" dirty="0" smtClean="0">
                <a:solidFill>
                  <a:schemeClr val="accent1">
                    <a:lumMod val="75000"/>
                  </a:schemeClr>
                </a:solidFill>
              </a:rPr>
              <a:t> as the new administrator and network however plan design will be remaining the same.  Payroll deductions have been decreased. </a:t>
            </a:r>
          </a:p>
          <a:p>
            <a:pPr lvl="1">
              <a:spcAft>
                <a:spcPts val="600"/>
              </a:spcAft>
            </a:pPr>
            <a:r>
              <a:rPr lang="en-US" altLang="en-US" sz="1600" dirty="0" smtClean="0">
                <a:solidFill>
                  <a:schemeClr val="accent1">
                    <a:lumMod val="75000"/>
                  </a:schemeClr>
                </a:solidFill>
              </a:rPr>
              <a:t>FSA will be moving to Flores.</a:t>
            </a:r>
          </a:p>
          <a:p>
            <a:pPr lvl="1">
              <a:spcAft>
                <a:spcPts val="600"/>
              </a:spcAft>
            </a:pPr>
            <a:r>
              <a:rPr lang="en-US" altLang="en-US" sz="1600" dirty="0" smtClean="0">
                <a:solidFill>
                  <a:schemeClr val="accent1">
                    <a:lumMod val="75000"/>
                  </a:schemeClr>
                </a:solidFill>
              </a:rPr>
              <a:t>Dental will be offered through </a:t>
            </a:r>
            <a:r>
              <a:rPr lang="en-US" altLang="en-US" sz="1600" dirty="0" err="1" smtClean="0">
                <a:solidFill>
                  <a:schemeClr val="accent1">
                    <a:lumMod val="75000"/>
                  </a:schemeClr>
                </a:solidFill>
              </a:rPr>
              <a:t>Ameritas</a:t>
            </a:r>
            <a:r>
              <a:rPr lang="en-US" altLang="en-US" sz="1600" dirty="0" smtClean="0">
                <a:solidFill>
                  <a:schemeClr val="accent1">
                    <a:lumMod val="75000"/>
                  </a:schemeClr>
                </a:solidFill>
              </a:rPr>
              <a:t> with no benefit changes</a:t>
            </a:r>
            <a:r>
              <a:rPr lang="en-US" altLang="en-US" sz="1600" dirty="0">
                <a:solidFill>
                  <a:schemeClr val="accent1">
                    <a:lumMod val="75000"/>
                  </a:schemeClr>
                </a:solidFill>
              </a:rPr>
              <a:t> </a:t>
            </a:r>
            <a:r>
              <a:rPr lang="en-US" altLang="en-US" sz="1600" dirty="0" smtClean="0">
                <a:solidFill>
                  <a:schemeClr val="accent1">
                    <a:lumMod val="75000"/>
                  </a:schemeClr>
                </a:solidFill>
              </a:rPr>
              <a:t>and lower premiums.</a:t>
            </a:r>
          </a:p>
          <a:p>
            <a:pPr lvl="1">
              <a:spcAft>
                <a:spcPts val="600"/>
              </a:spcAft>
            </a:pPr>
            <a:r>
              <a:rPr lang="en-US" altLang="en-US" sz="1600" dirty="0" smtClean="0">
                <a:solidFill>
                  <a:schemeClr val="accent1">
                    <a:lumMod val="75000"/>
                  </a:schemeClr>
                </a:solidFill>
              </a:rPr>
              <a:t>Vision, Life, AD&amp;D, Long and Short Term Disability </a:t>
            </a:r>
            <a:r>
              <a:rPr lang="en-US" altLang="en-US" sz="1600" dirty="0" smtClean="0">
                <a:solidFill>
                  <a:schemeClr val="accent1">
                    <a:lumMod val="75000"/>
                  </a:schemeClr>
                </a:solidFill>
              </a:rPr>
              <a:t>will </a:t>
            </a:r>
            <a:r>
              <a:rPr lang="en-US" altLang="en-US" sz="1600" dirty="0" smtClean="0">
                <a:solidFill>
                  <a:schemeClr val="accent1">
                    <a:lumMod val="75000"/>
                  </a:schemeClr>
                </a:solidFill>
              </a:rPr>
              <a:t>all have no carrier, benefit or rate changes this year. </a:t>
            </a:r>
            <a:endParaRPr lang="en-US" altLang="en-US" sz="1600" dirty="0">
              <a:solidFill>
                <a:schemeClr val="accent1">
                  <a:lumMod val="75000"/>
                </a:schemeClr>
              </a:solidFill>
            </a:endParaRPr>
          </a:p>
          <a:p>
            <a:pPr lvl="1">
              <a:spcAft>
                <a:spcPts val="600"/>
              </a:spcAft>
            </a:pPr>
            <a:r>
              <a:rPr lang="en-US" altLang="en-US" sz="1600" dirty="0" smtClean="0">
                <a:solidFill>
                  <a:schemeClr val="accent1">
                    <a:lumMod val="75000"/>
                  </a:schemeClr>
                </a:solidFill>
              </a:rPr>
              <a:t>The Critical Illness guarantee issue amount has been raised from $10,000 to $30,000 for employees and spouses.  This mean no health questions are needed to elect or increase coverage to $30,000.  </a:t>
            </a:r>
            <a:endParaRPr lang="en-US" altLang="en-US" sz="1600" dirty="0" smtClean="0">
              <a:solidFill>
                <a:schemeClr val="accent1">
                  <a:lumMod val="75000"/>
                </a:schemeClr>
              </a:solidFill>
            </a:endParaRPr>
          </a:p>
        </p:txBody>
      </p:sp>
      <p:grpSp>
        <p:nvGrpSpPr>
          <p:cNvPr id="3" name="Group 2"/>
          <p:cNvGrpSpPr/>
          <p:nvPr/>
        </p:nvGrpSpPr>
        <p:grpSpPr>
          <a:xfrm>
            <a:off x="119545" y="4892650"/>
            <a:ext cx="2184024" cy="1847388"/>
            <a:chOff x="119545" y="4892650"/>
            <a:chExt cx="2184024" cy="1847388"/>
          </a:xfrm>
        </p:grpSpPr>
        <p:grpSp>
          <p:nvGrpSpPr>
            <p:cNvPr id="8" name="Group 7"/>
            <p:cNvGrpSpPr/>
            <p:nvPr/>
          </p:nvGrpSpPr>
          <p:grpSpPr>
            <a:xfrm rot="10800000">
              <a:off x="119545" y="4892650"/>
              <a:ext cx="2184024" cy="1847388"/>
              <a:chOff x="7555721" y="59043"/>
              <a:chExt cx="2184024" cy="1847388"/>
            </a:xfrm>
          </p:grpSpPr>
          <p:sp>
            <p:nvSpPr>
              <p:cNvPr id="10" name="AutoShape 27"/>
              <p:cNvSpPr>
                <a:spLocks noChangeArrowheads="1"/>
              </p:cNvSpPr>
              <p:nvPr userDrawn="1"/>
            </p:nvSpPr>
            <p:spPr bwMode="auto">
              <a:xfrm rot="16200000">
                <a:off x="7554451" y="60313"/>
                <a:ext cx="908685" cy="906145"/>
              </a:xfrm>
              <a:prstGeom prst="hexagon">
                <a:avLst>
                  <a:gd name="adj" fmla="val 28909"/>
                  <a:gd name="vf" fmla="val 115470"/>
                </a:avLst>
              </a:prstGeom>
              <a:solidFill>
                <a:srgbClr val="00A8C8">
                  <a:alpha val="39999"/>
                </a:srgbClr>
              </a:solidFill>
              <a:ln>
                <a:noFill/>
              </a:ln>
              <a:effectLst/>
              <a:extLst/>
            </p:spPr>
            <p:txBody>
              <a:bodyPr rot="0" vert="horz" wrap="square" lIns="36576" tIns="36576" rIns="36576" bIns="36576" anchor="t" anchorCtr="0" upright="1">
                <a:noAutofit/>
              </a:bodyPr>
              <a:lstStyle/>
              <a:p>
                <a:endParaRPr lang="en-US"/>
              </a:p>
            </p:txBody>
          </p:sp>
          <p:sp>
            <p:nvSpPr>
              <p:cNvPr id="11" name="AutoShape 36"/>
              <p:cNvSpPr>
                <a:spLocks noChangeArrowheads="1"/>
              </p:cNvSpPr>
              <p:nvPr userDrawn="1"/>
            </p:nvSpPr>
            <p:spPr bwMode="auto">
              <a:xfrm rot="16200000">
                <a:off x="9240000" y="263831"/>
                <a:ext cx="500380" cy="499110"/>
              </a:xfrm>
              <a:prstGeom prst="hexagon">
                <a:avLst>
                  <a:gd name="adj" fmla="val 28914"/>
                  <a:gd name="vf" fmla="val 115470"/>
                </a:avLst>
              </a:prstGeom>
              <a:solidFill>
                <a:srgbClr val="00A8C8">
                  <a:alpha val="39999"/>
                </a:srgbClr>
              </a:solidFill>
              <a:ln>
                <a:noFill/>
              </a:ln>
              <a:effectLst/>
              <a:extLst/>
            </p:spPr>
            <p:txBody>
              <a:bodyPr rot="0" vert="horz" wrap="square" lIns="36576" tIns="36576" rIns="36576" bIns="36576" anchor="t" anchorCtr="0" upright="1">
                <a:noAutofit/>
              </a:bodyPr>
              <a:lstStyle/>
              <a:p>
                <a:endParaRPr lang="en-US"/>
              </a:p>
            </p:txBody>
          </p:sp>
          <p:sp>
            <p:nvSpPr>
              <p:cNvPr id="13" name="AutoShape 39"/>
              <p:cNvSpPr>
                <a:spLocks noChangeArrowheads="1"/>
              </p:cNvSpPr>
              <p:nvPr userDrawn="1"/>
            </p:nvSpPr>
            <p:spPr bwMode="auto">
              <a:xfrm rot="16200000">
                <a:off x="9161504" y="1575850"/>
                <a:ext cx="292100" cy="290830"/>
              </a:xfrm>
              <a:prstGeom prst="hexagon">
                <a:avLst>
                  <a:gd name="adj" fmla="val 28906"/>
                  <a:gd name="vf" fmla="val 115470"/>
                </a:avLst>
              </a:prstGeom>
              <a:solidFill>
                <a:srgbClr val="00A8C8">
                  <a:alpha val="39999"/>
                </a:srgbClr>
              </a:solidFill>
              <a:ln>
                <a:noFill/>
              </a:ln>
              <a:effectLst/>
              <a:extLst/>
            </p:spPr>
            <p:txBody>
              <a:bodyPr rot="0" vert="horz" wrap="square" lIns="36576" tIns="36576" rIns="36576" bIns="36576" anchor="t" anchorCtr="0" upright="1">
                <a:noAutofit/>
              </a:bodyPr>
              <a:lstStyle/>
              <a:p>
                <a:endParaRPr lang="en-US"/>
              </a:p>
            </p:txBody>
          </p:sp>
          <p:sp>
            <p:nvSpPr>
              <p:cNvPr id="14" name="AutoShape 39"/>
              <p:cNvSpPr>
                <a:spLocks noChangeArrowheads="1"/>
              </p:cNvSpPr>
              <p:nvPr userDrawn="1"/>
            </p:nvSpPr>
            <p:spPr bwMode="auto">
              <a:xfrm rot="16200000">
                <a:off x="9368354" y="1614966"/>
                <a:ext cx="292100" cy="290830"/>
              </a:xfrm>
              <a:prstGeom prst="hexagon">
                <a:avLst>
                  <a:gd name="adj" fmla="val 28906"/>
                  <a:gd name="vf" fmla="val 115470"/>
                </a:avLst>
              </a:prstGeom>
              <a:solidFill>
                <a:srgbClr val="00A8C8">
                  <a:alpha val="39999"/>
                </a:srgbClr>
              </a:solidFill>
              <a:ln>
                <a:noFill/>
              </a:ln>
              <a:effectLst/>
              <a:extLst/>
            </p:spPr>
            <p:txBody>
              <a:bodyPr rot="0" vert="horz" wrap="square" lIns="36576" tIns="36576" rIns="36576" bIns="36576" anchor="t" anchorCtr="0" upright="1">
                <a:noAutofit/>
              </a:bodyPr>
              <a:lstStyle/>
              <a:p>
                <a:endParaRPr lang="en-US"/>
              </a:p>
            </p:txBody>
          </p:sp>
        </p:grpSp>
        <p:sp>
          <p:nvSpPr>
            <p:cNvPr id="2" name="AutoShape 2" descr="trees"/>
            <p:cNvSpPr>
              <a:spLocks noChangeArrowheads="1"/>
            </p:cNvSpPr>
            <p:nvPr/>
          </p:nvSpPr>
          <p:spPr bwMode="auto">
            <a:xfrm rot="-5400000">
              <a:off x="302447" y="5061560"/>
              <a:ext cx="1563624" cy="1517904"/>
            </a:xfrm>
            <a:prstGeom prst="hexagon">
              <a:avLst>
                <a:gd name="adj" fmla="val 28414"/>
                <a:gd name="vf" fmla="val 115470"/>
              </a:avLst>
            </a:prstGeom>
            <a:blipFill dpi="0" rotWithShape="0">
              <a:blip r:embed="rId4" cstate="screen">
                <a:extLs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ipe(left)">
                                      <p:cBhvr>
                                        <p:cTn id="7" dur="500"/>
                                        <p:tgtEl>
                                          <p:spTgt spid="163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89">
                                            <p:txEl>
                                              <p:pRg st="0" end="0"/>
                                            </p:txEl>
                                          </p:spTgt>
                                        </p:tgtEl>
                                        <p:attrNameLst>
                                          <p:attrName>style.visibility</p:attrName>
                                        </p:attrNameLst>
                                      </p:cBhvr>
                                      <p:to>
                                        <p:strVal val="visible"/>
                                      </p:to>
                                    </p:set>
                                    <p:animEffect transition="in" filter="wipe(left)">
                                      <p:cBhvr>
                                        <p:cTn id="11" dur="500"/>
                                        <p:tgtEl>
                                          <p:spTgt spid="1638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389">
                                            <p:txEl>
                                              <p:pRg st="1" end="1"/>
                                            </p:txEl>
                                          </p:spTgt>
                                        </p:tgtEl>
                                        <p:attrNameLst>
                                          <p:attrName>style.visibility</p:attrName>
                                        </p:attrNameLst>
                                      </p:cBhvr>
                                      <p:to>
                                        <p:strVal val="visible"/>
                                      </p:to>
                                    </p:set>
                                    <p:animEffect transition="in" filter="wipe(left)">
                                      <p:cBhvr>
                                        <p:cTn id="15" dur="500"/>
                                        <p:tgtEl>
                                          <p:spTgt spid="16389">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389">
                                            <p:txEl>
                                              <p:pRg st="2" end="2"/>
                                            </p:txEl>
                                          </p:spTgt>
                                        </p:tgtEl>
                                        <p:attrNameLst>
                                          <p:attrName>style.visibility</p:attrName>
                                        </p:attrNameLst>
                                      </p:cBhvr>
                                      <p:to>
                                        <p:strVal val="visible"/>
                                      </p:to>
                                    </p:set>
                                    <p:animEffect transition="in" filter="wipe(left)">
                                      <p:cBhvr>
                                        <p:cTn id="18" dur="500"/>
                                        <p:tgtEl>
                                          <p:spTgt spid="16389">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389">
                                            <p:txEl>
                                              <p:pRg st="3" end="3"/>
                                            </p:txEl>
                                          </p:spTgt>
                                        </p:tgtEl>
                                        <p:attrNameLst>
                                          <p:attrName>style.visibility</p:attrName>
                                        </p:attrNameLst>
                                      </p:cBhvr>
                                      <p:to>
                                        <p:strVal val="visible"/>
                                      </p:to>
                                    </p:set>
                                    <p:animEffect transition="in" filter="wipe(left)">
                                      <p:cBhvr>
                                        <p:cTn id="21" dur="500"/>
                                        <p:tgtEl>
                                          <p:spTgt spid="16389">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389">
                                            <p:txEl>
                                              <p:pRg st="4" end="4"/>
                                            </p:txEl>
                                          </p:spTgt>
                                        </p:tgtEl>
                                        <p:attrNameLst>
                                          <p:attrName>style.visibility</p:attrName>
                                        </p:attrNameLst>
                                      </p:cBhvr>
                                      <p:to>
                                        <p:strVal val="visible"/>
                                      </p:to>
                                    </p:set>
                                    <p:animEffect transition="in" filter="wipe(left)">
                                      <p:cBhvr>
                                        <p:cTn id="24" dur="500"/>
                                        <p:tgtEl>
                                          <p:spTgt spid="16389">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6389">
                                            <p:txEl>
                                              <p:pRg st="5" end="5"/>
                                            </p:txEl>
                                          </p:spTgt>
                                        </p:tgtEl>
                                        <p:attrNameLst>
                                          <p:attrName>style.visibility</p:attrName>
                                        </p:attrNameLst>
                                      </p:cBhvr>
                                      <p:to>
                                        <p:strVal val="visible"/>
                                      </p:to>
                                    </p:set>
                                    <p:animEffect transition="in" filter="wipe(left)">
                                      <p:cBhvr>
                                        <p:cTn id="27" dur="500"/>
                                        <p:tgtEl>
                                          <p:spTgt spid="16389">
                                            <p:txEl>
                                              <p:pRg st="5" end="5"/>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389">
                                            <p:txEl>
                                              <p:pRg st="6" end="6"/>
                                            </p:txEl>
                                          </p:spTgt>
                                        </p:tgtEl>
                                        <p:attrNameLst>
                                          <p:attrName>style.visibility</p:attrName>
                                        </p:attrNameLst>
                                      </p:cBhvr>
                                      <p:to>
                                        <p:strVal val="visible"/>
                                      </p:to>
                                    </p:set>
                                    <p:animEffect transition="in" filter="wipe(left)">
                                      <p:cBhvr>
                                        <p:cTn id="30" dur="500"/>
                                        <p:tgtEl>
                                          <p:spTgt spid="163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lstStyle/>
          <a:p>
            <a:r>
              <a:rPr lang="en-US" altLang="en-US" dirty="0" smtClean="0"/>
              <a:t>MEDICAL PLAN COMPARISON</a:t>
            </a:r>
          </a:p>
        </p:txBody>
      </p:sp>
      <p:sp>
        <p:nvSpPr>
          <p:cNvPr id="9219" name="Rectangle 3"/>
          <p:cNvSpPr>
            <a:spLocks noGrp="1" noChangeArrowheads="1"/>
          </p:cNvSpPr>
          <p:nvPr>
            <p:ph idx="4294967295"/>
          </p:nvPr>
        </p:nvSpPr>
        <p:spPr>
          <a:xfrm>
            <a:off x="444727" y="1092881"/>
            <a:ext cx="8686800" cy="4987925"/>
          </a:xfrm>
        </p:spPr>
        <p:txBody>
          <a:bodyPr/>
          <a:lstStyle/>
          <a:p>
            <a:pPr marL="0" lvl="1" indent="0" eaLnBrk="1" hangingPunct="1">
              <a:lnSpc>
                <a:spcPct val="80000"/>
              </a:lnSpc>
              <a:spcBef>
                <a:spcPts val="1200"/>
              </a:spcBef>
              <a:buFont typeface="Wingdings" pitchFamily="2" charset="2"/>
              <a:buNone/>
            </a:pPr>
            <a:r>
              <a:rPr lang="en-US" altLang="en-US" sz="2000" dirty="0" smtClean="0">
                <a:solidFill>
                  <a:srgbClr val="002C77"/>
                </a:solidFill>
              </a:rPr>
              <a:t>The following chart compares in-network benefits for each plan</a:t>
            </a:r>
          </a:p>
          <a:p>
            <a:pPr lvl="1" indent="-547688" eaLnBrk="1" hangingPunct="1">
              <a:lnSpc>
                <a:spcPct val="80000"/>
              </a:lnSpc>
              <a:spcBef>
                <a:spcPts val="1200"/>
              </a:spcBef>
              <a:buFont typeface="Wingdings" pitchFamily="2" charset="2"/>
              <a:buNone/>
            </a:pPr>
            <a:endParaRPr lang="en-US" altLang="en-US" sz="1800" dirty="0" smtClean="0"/>
          </a:p>
        </p:txBody>
      </p:sp>
      <p:graphicFrame>
        <p:nvGraphicFramePr>
          <p:cNvPr id="6" name="Table 5"/>
          <p:cNvGraphicFramePr>
            <a:graphicFrameLocks noGrp="1"/>
          </p:cNvGraphicFramePr>
          <p:nvPr>
            <p:extLst>
              <p:ext uri="{D42A27DB-BD31-4B8C-83A1-F6EECF244321}">
                <p14:modId xmlns:p14="http://schemas.microsoft.com/office/powerpoint/2010/main" val="3239991266"/>
              </p:ext>
            </p:extLst>
          </p:nvPr>
        </p:nvGraphicFramePr>
        <p:xfrm>
          <a:off x="2281121" y="1444494"/>
          <a:ext cx="4110536" cy="4520191"/>
        </p:xfrm>
        <a:graphic>
          <a:graphicData uri="http://schemas.openxmlformats.org/drawingml/2006/table">
            <a:tbl>
              <a:tblPr/>
              <a:tblGrid>
                <a:gridCol w="2139195">
                  <a:extLst>
                    <a:ext uri="{9D8B030D-6E8A-4147-A177-3AD203B41FA5}">
                      <a16:colId xmlns="" xmlns:a16="http://schemas.microsoft.com/office/drawing/2014/main" val="20000"/>
                    </a:ext>
                  </a:extLst>
                </a:gridCol>
                <a:gridCol w="1971341">
                  <a:extLst>
                    <a:ext uri="{9D8B030D-6E8A-4147-A177-3AD203B41FA5}">
                      <a16:colId xmlns="" xmlns:a16="http://schemas.microsoft.com/office/drawing/2014/main" val="20001"/>
                    </a:ext>
                  </a:extLst>
                </a:gridCol>
              </a:tblGrid>
              <a:tr h="23190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latin typeface="Arial" panose="020B0604020202020204" pitchFamily="34" charset="0"/>
                          <a:cs typeface="Arial" panose="020B0604020202020204" pitchFamily="34" charset="0"/>
                        </a:rPr>
                        <a:t> </a:t>
                      </a:r>
                    </a:p>
                  </a:txBody>
                  <a:tcPr marL="0" marR="0" marT="0" marB="0" anchor="ctr" horzOverflow="overflow">
                    <a:lnL cap="flat" cmpd="sng" algn="ctr">
                      <a:noFill/>
                      <a:prstDash val="solid"/>
                      <a:round/>
                      <a:headEnd type="none" w="med" len="med"/>
                      <a:tailEnd type="none" w="med" len="med"/>
                    </a:lnL>
                    <a:lnR w="12700" cap="flat" cmpd="sng" algn="ctr">
                      <a:solidFill>
                        <a:srgbClr val="72BE44"/>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rgbClr val="00A8C8"/>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chemeClr val="tx1"/>
                          </a:solidFill>
                          <a:latin typeface="Arial" panose="020B0604020202020204" pitchFamily="34" charset="0"/>
                          <a:cs typeface="Arial" panose="020B0604020202020204" pitchFamily="34" charset="0"/>
                        </a:rPr>
                        <a:t>PPO Plan</a:t>
                      </a:r>
                    </a:p>
                  </a:txBody>
                  <a:tcPr marL="57081" marR="57081" marT="0" marB="0" anchor="ctr" horzOverflow="overflow">
                    <a:lnL w="12700" cap="flat" cmpd="sng" algn="ctr">
                      <a:solidFill>
                        <a:srgbClr val="72BE44"/>
                      </a:solidFill>
                      <a:prstDash val="solid"/>
                      <a:round/>
                      <a:headEnd type="none" w="med" len="med"/>
                      <a:tailEnd type="none" w="med" len="med"/>
                    </a:lnL>
                    <a:lnR cap="flat" cmpd="sng" algn="ctr">
                      <a:noFill/>
                      <a:prstDash val="solid"/>
                      <a:round/>
                      <a:headEnd type="none" w="med" len="med"/>
                      <a:tailEnd type="none" w="med" len="med"/>
                    </a:lnR>
                    <a:lnT w="12700" cap="flat" cmpd="sng" algn="ctr">
                      <a:solidFill>
                        <a:srgbClr val="72BE44"/>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92D050"/>
                    </a:solidFill>
                  </a:tcPr>
                </a:tc>
                <a:extLst>
                  <a:ext uri="{0D108BD9-81ED-4DB2-BD59-A6C34878D82A}">
                    <a16:rowId xmlns="" xmlns:a16="http://schemas.microsoft.com/office/drawing/2014/main" val="10000"/>
                  </a:ext>
                </a:extLst>
              </a:tr>
              <a:tr h="25606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FFFF"/>
                          </a:solidFill>
                          <a:latin typeface="Arial" panose="020B0604020202020204" pitchFamily="34" charset="0"/>
                          <a:cs typeface="Arial" panose="020B0604020202020204" pitchFamily="34" charset="0"/>
                        </a:rPr>
                        <a:t>Services</a:t>
                      </a:r>
                    </a:p>
                  </a:txBody>
                  <a:tcPr marL="57081" marR="57081" marT="0" marB="0" anchor="ctr" horzOverflow="overflow">
                    <a:lnL w="12700" cap="flat" cmpd="sng" algn="ctr">
                      <a:solidFill>
                        <a:srgbClr val="00A8C8"/>
                      </a:solidFill>
                      <a:prstDash val="solid"/>
                      <a:round/>
                      <a:headEnd type="none" w="med" len="med"/>
                      <a:tailEnd type="none" w="med" len="med"/>
                    </a:lnL>
                    <a:lnR cap="flat" cmpd="sng" algn="ctr">
                      <a:noFill/>
                      <a:prstDash val="solid"/>
                      <a:round/>
                      <a:headEnd type="none" w="med" len="med"/>
                      <a:tailEnd type="none" w="med" len="med"/>
                    </a:lnR>
                    <a:lnT w="12700" cap="flat" cmpd="sng" algn="ctr">
                      <a:solidFill>
                        <a:srgbClr val="00A8C8"/>
                      </a:solid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smtClean="0">
                          <a:ln>
                            <a:noFill/>
                          </a:ln>
                          <a:solidFill>
                            <a:srgbClr val="FFFFFF"/>
                          </a:solidFill>
                          <a:latin typeface="Arial" panose="020B0604020202020204" pitchFamily="34" charset="0"/>
                          <a:cs typeface="Arial" panose="020B0604020202020204" pitchFamily="34" charset="0"/>
                        </a:rPr>
                        <a:t>You Pay:</a:t>
                      </a:r>
                    </a:p>
                  </a:txBody>
                  <a:tcPr marL="57081" marR="57081" marT="0" marB="0" anchor="ctr" horzOverflow="overflow">
                    <a:lnL cap="flat" cmpd="sng" algn="ctr">
                      <a:no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00A8C8"/>
                    </a:solidFill>
                  </a:tcPr>
                </a:tc>
                <a:extLst>
                  <a:ext uri="{0D108BD9-81ED-4DB2-BD59-A6C34878D82A}">
                    <a16:rowId xmlns="" xmlns:a16="http://schemas.microsoft.com/office/drawing/2014/main" val="10001"/>
                  </a:ext>
                </a:extLst>
              </a:tr>
              <a:tr h="6218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1" i="0" u="none" strike="noStrike" cap="none" normalizeH="0" baseline="0" dirty="0" smtClean="0">
                          <a:ln>
                            <a:noFill/>
                          </a:ln>
                          <a:solidFill>
                            <a:schemeClr val="tx1"/>
                          </a:solidFill>
                          <a:latin typeface="Arial" panose="020B0604020202020204" pitchFamily="34" charset="0"/>
                          <a:cs typeface="Arial" panose="020B0604020202020204" pitchFamily="34" charset="0"/>
                        </a:rPr>
                        <a:t>Deductible</a:t>
                      </a:r>
                    </a:p>
                    <a:p>
                      <a:pPr marL="112713" marR="0" lvl="0" indent="0" algn="l"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  Individual</a:t>
                      </a:r>
                    </a:p>
                    <a:p>
                      <a:pPr marL="112713" marR="0" lvl="0" indent="0" algn="l"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  Family</a:t>
                      </a:r>
                    </a:p>
                  </a:txBody>
                  <a:tcPr marL="60782" marR="60782" marT="60794" marB="60794"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$2,000</a:t>
                      </a:r>
                    </a:p>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$4,000</a:t>
                      </a:r>
                    </a:p>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Embedded</a:t>
                      </a:r>
                    </a:p>
                  </a:txBody>
                  <a:tcPr marL="57081" marR="57081" marT="0" marB="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02"/>
                  </a:ext>
                </a:extLst>
              </a:tr>
              <a:tr h="62187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1" i="0" u="none" strike="noStrike" cap="none" normalizeH="0" baseline="0" dirty="0" smtClean="0">
                          <a:ln>
                            <a:noFill/>
                          </a:ln>
                          <a:solidFill>
                            <a:schemeClr val="tx1"/>
                          </a:solidFill>
                          <a:latin typeface="Arial" panose="020B0604020202020204" pitchFamily="34" charset="0"/>
                          <a:cs typeface="Arial" panose="020B0604020202020204" pitchFamily="34" charset="0"/>
                        </a:rPr>
                        <a:t>Out of Pocket Maximum</a:t>
                      </a:r>
                    </a:p>
                    <a:p>
                      <a:pPr marL="112713" marR="0" lvl="0" indent="0" algn="l"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  Individual</a:t>
                      </a:r>
                    </a:p>
                    <a:p>
                      <a:pPr marL="112713" marR="0" lvl="0" indent="0" algn="l"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  Family</a:t>
                      </a:r>
                    </a:p>
                  </a:txBody>
                  <a:tcPr marL="60782" marR="60782" marT="60794" marB="60794"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1100" b="0" i="0" u="none" strike="noStrike" kern="1200" cap="none" normalizeH="0" baseline="0" dirty="0" smtClean="0">
                        <a:ln>
                          <a:noFill/>
                        </a:ln>
                        <a:solidFill>
                          <a:schemeClr val="tx1"/>
                        </a:solidFill>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kern="1200" cap="none" normalizeH="0" baseline="0" dirty="0" smtClean="0">
                          <a:ln>
                            <a:noFill/>
                          </a:ln>
                          <a:solidFill>
                            <a:schemeClr val="tx1"/>
                          </a:solidFill>
                          <a:latin typeface="Arial" panose="020B0604020202020204" pitchFamily="34" charset="0"/>
                          <a:ea typeface="+mn-ea"/>
                          <a:cs typeface="Arial" panose="020B0604020202020204" pitchFamily="34" charset="0"/>
                        </a:rPr>
                        <a:t>$</a:t>
                      </a:r>
                      <a:r>
                        <a:rPr kumimoji="0" lang="en-US" sz="1100" b="0" i="0" u="none" strike="noStrike" kern="1200" cap="none" normalizeH="0" baseline="0" dirty="0">
                          <a:ln>
                            <a:noFill/>
                          </a:ln>
                          <a:solidFill>
                            <a:schemeClr val="tx1"/>
                          </a:solidFill>
                          <a:latin typeface="Arial" panose="020B0604020202020204" pitchFamily="34" charset="0"/>
                          <a:ea typeface="+mn-ea"/>
                          <a:cs typeface="Arial" panose="020B0604020202020204" pitchFamily="34" charset="0"/>
                        </a:rPr>
                        <a:t>6,000</a:t>
                      </a:r>
                    </a:p>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kern="1200" cap="none" normalizeH="0" baseline="0" dirty="0">
                          <a:ln>
                            <a:noFill/>
                          </a:ln>
                          <a:solidFill>
                            <a:schemeClr val="tx1"/>
                          </a:solidFill>
                          <a:latin typeface="Arial" panose="020B0604020202020204" pitchFamily="34" charset="0"/>
                          <a:ea typeface="+mn-ea"/>
                          <a:cs typeface="Arial" panose="020B0604020202020204" pitchFamily="34" charset="0"/>
                        </a:rPr>
                        <a:t>$</a:t>
                      </a:r>
                      <a:r>
                        <a:rPr kumimoji="0" lang="en-US" sz="1100" b="0" i="0" u="none" strike="noStrike" kern="1200" cap="none" normalizeH="0" baseline="0" dirty="0" smtClean="0">
                          <a:ln>
                            <a:noFill/>
                          </a:ln>
                          <a:solidFill>
                            <a:schemeClr val="tx1"/>
                          </a:solidFill>
                          <a:latin typeface="Arial" panose="020B0604020202020204" pitchFamily="34" charset="0"/>
                          <a:ea typeface="+mn-ea"/>
                          <a:cs typeface="Arial" panose="020B0604020202020204" pitchFamily="34" charset="0"/>
                        </a:rPr>
                        <a:t>12,000</a:t>
                      </a:r>
                    </a:p>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kern="1200" cap="none" normalizeH="0" baseline="0" dirty="0" smtClean="0">
                          <a:ln>
                            <a:noFill/>
                          </a:ln>
                          <a:solidFill>
                            <a:schemeClr val="tx1"/>
                          </a:solidFill>
                          <a:latin typeface="Arial" panose="020B0604020202020204" pitchFamily="34" charset="0"/>
                          <a:ea typeface="+mn-ea"/>
                          <a:cs typeface="Arial" panose="020B0604020202020204" pitchFamily="34" charset="0"/>
                        </a:rPr>
                        <a:t>Embedded</a:t>
                      </a:r>
                      <a:endParaRPr kumimoji="0" lang="en-US" sz="1100" b="0" i="0" u="none" strike="noStrike" kern="1200" cap="none" normalizeH="0" baseline="0" dirty="0">
                        <a:ln>
                          <a:noFill/>
                        </a:ln>
                        <a:solidFill>
                          <a:schemeClr val="tx1"/>
                        </a:solidFill>
                        <a:latin typeface="Arial" panose="020B0604020202020204" pitchFamily="34" charset="0"/>
                        <a:ea typeface="+mn-ea"/>
                        <a:cs typeface="Arial" panose="020B0604020202020204" pitchFamily="34" charset="0"/>
                      </a:endParaRPr>
                    </a:p>
                  </a:txBody>
                  <a:tcPr marL="114300" marR="114300" marT="0" marB="0">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3"/>
                  </a:ext>
                </a:extLst>
              </a:tr>
              <a:tr h="28800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1" i="0" u="none" strike="noStrike" cap="none" normalizeH="0" baseline="0" dirty="0" smtClean="0">
                          <a:ln>
                            <a:noFill/>
                          </a:ln>
                          <a:solidFill>
                            <a:schemeClr val="tx1"/>
                          </a:solidFill>
                          <a:latin typeface="Arial" panose="020B0604020202020204" pitchFamily="34" charset="0"/>
                          <a:cs typeface="Arial" panose="020B0604020202020204" pitchFamily="34" charset="0"/>
                        </a:rPr>
                        <a:t>Preventive Care</a:t>
                      </a:r>
                    </a:p>
                  </a:txBody>
                  <a:tcPr marL="60782" marR="60782" marT="60794" marB="60794"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Plan pays 100%</a:t>
                      </a:r>
                    </a:p>
                  </a:txBody>
                  <a:tcPr marL="57081" marR="57081" marT="0" marB="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04"/>
                  </a:ext>
                </a:extLst>
              </a:tr>
              <a:tr h="28800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1" i="0" u="none" strike="noStrike" cap="none" normalizeH="0" baseline="0" dirty="0" smtClean="0">
                          <a:ln>
                            <a:noFill/>
                          </a:ln>
                          <a:solidFill>
                            <a:schemeClr val="tx1"/>
                          </a:solidFill>
                          <a:latin typeface="Arial" panose="020B0604020202020204" pitchFamily="34" charset="0"/>
                          <a:cs typeface="Arial" panose="020B0604020202020204" pitchFamily="34" charset="0"/>
                        </a:rPr>
                        <a:t>Primary Care</a:t>
                      </a:r>
                    </a:p>
                  </a:txBody>
                  <a:tcPr marL="60782" marR="60782" marT="60794" marB="60794"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$30 copay</a:t>
                      </a:r>
                    </a:p>
                  </a:txBody>
                  <a:tcPr marL="57081" marR="57081" marT="0" marB="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5"/>
                  </a:ext>
                </a:extLst>
              </a:tr>
              <a:tr h="28800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1" i="0" u="none" strike="noStrike" cap="none" normalizeH="0" baseline="0" dirty="0" smtClean="0">
                          <a:ln>
                            <a:noFill/>
                          </a:ln>
                          <a:solidFill>
                            <a:schemeClr val="tx1"/>
                          </a:solidFill>
                          <a:latin typeface="Arial" panose="020B0604020202020204" pitchFamily="34" charset="0"/>
                          <a:cs typeface="Arial" panose="020B0604020202020204" pitchFamily="34" charset="0"/>
                        </a:rPr>
                        <a:t>Specialist Visit</a:t>
                      </a:r>
                    </a:p>
                  </a:txBody>
                  <a:tcPr marL="60782" marR="60782" marT="60794" marB="60794"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$70 copay</a:t>
                      </a:r>
                    </a:p>
                  </a:txBody>
                  <a:tcPr marL="57081" marR="57081" marT="0" marB="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06"/>
                  </a:ext>
                </a:extLst>
              </a:tr>
              <a:tr h="28800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1" i="0" u="none" strike="noStrike" cap="none" normalizeH="0" baseline="0" dirty="0" smtClean="0">
                          <a:ln>
                            <a:noFill/>
                          </a:ln>
                          <a:solidFill>
                            <a:schemeClr val="tx1"/>
                          </a:solidFill>
                          <a:latin typeface="Arial" panose="020B0604020202020204" pitchFamily="34" charset="0"/>
                          <a:cs typeface="Arial" panose="020B0604020202020204" pitchFamily="34" charset="0"/>
                        </a:rPr>
                        <a:t>Inpatient Hospital</a:t>
                      </a:r>
                    </a:p>
                  </a:txBody>
                  <a:tcPr marL="60782" marR="60782" marT="60794" marB="60794"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$250 copay then 80%</a:t>
                      </a:r>
                    </a:p>
                  </a:txBody>
                  <a:tcPr marL="57081" marR="57081" marT="0" marB="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7"/>
                  </a:ext>
                </a:extLst>
              </a:tr>
              <a:tr h="28800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1" i="0" u="none" strike="noStrike" cap="none" normalizeH="0" baseline="0" dirty="0" smtClean="0">
                          <a:ln>
                            <a:noFill/>
                          </a:ln>
                          <a:solidFill>
                            <a:schemeClr val="tx1"/>
                          </a:solidFill>
                          <a:latin typeface="Arial" panose="020B0604020202020204" pitchFamily="34" charset="0"/>
                          <a:cs typeface="Arial" panose="020B0604020202020204" pitchFamily="34" charset="0"/>
                        </a:rPr>
                        <a:t>Urgent Care</a:t>
                      </a:r>
                    </a:p>
                  </a:txBody>
                  <a:tcPr marL="60782" marR="60782" marT="60794" marB="60794"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$75 copay</a:t>
                      </a:r>
                    </a:p>
                  </a:txBody>
                  <a:tcPr marL="57081" marR="57081" marT="0" marB="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09"/>
                  </a:ext>
                </a:extLst>
              </a:tr>
              <a:tr h="288009">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1" i="0" u="none" strike="noStrike" cap="none" normalizeH="0" baseline="0" dirty="0" smtClean="0">
                          <a:ln>
                            <a:noFill/>
                          </a:ln>
                          <a:solidFill>
                            <a:schemeClr val="tx1"/>
                          </a:solidFill>
                          <a:latin typeface="Arial" panose="020B0604020202020204" pitchFamily="34" charset="0"/>
                          <a:cs typeface="Arial" panose="020B0604020202020204" pitchFamily="34" charset="0"/>
                        </a:rPr>
                        <a:t>Emergency Room</a:t>
                      </a:r>
                    </a:p>
                  </a:txBody>
                  <a:tcPr marL="60782" marR="60782" marT="60794" marB="60794"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Deductible then 30%</a:t>
                      </a:r>
                    </a:p>
                  </a:txBody>
                  <a:tcPr marL="57081" marR="57081" marT="0" marB="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cap="flat" cmpd="sng" algn="ctr">
                      <a:no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noFill/>
                  </a:tcPr>
                </a:tc>
                <a:extLst>
                  <a:ext uri="{0D108BD9-81ED-4DB2-BD59-A6C34878D82A}">
                    <a16:rowId xmlns="" xmlns:a16="http://schemas.microsoft.com/office/drawing/2014/main" val="10010"/>
                  </a:ext>
                </a:extLst>
              </a:tr>
              <a:tr h="955742">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1" i="0" u="none" strike="noStrike" cap="none" normalizeH="0" baseline="0" dirty="0" smtClean="0">
                          <a:ln>
                            <a:noFill/>
                          </a:ln>
                          <a:solidFill>
                            <a:schemeClr val="tx1"/>
                          </a:solidFill>
                          <a:latin typeface="Arial" panose="020B0604020202020204" pitchFamily="34" charset="0"/>
                          <a:cs typeface="Arial" panose="020B0604020202020204" pitchFamily="34" charset="0"/>
                        </a:rPr>
                        <a:t>Prescription Drugs*</a:t>
                      </a:r>
                    </a:p>
                    <a:p>
                      <a:pPr marL="112713"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100" b="0" i="0" u="none" strike="noStrike" kern="1200" cap="none" normalizeH="0" baseline="0" dirty="0" smtClean="0">
                          <a:ln>
                            <a:noFill/>
                          </a:ln>
                          <a:solidFill>
                            <a:schemeClr val="tx1"/>
                          </a:solidFill>
                          <a:latin typeface="Arial" panose="020B0604020202020204" pitchFamily="34" charset="0"/>
                          <a:ea typeface="+mn-ea"/>
                          <a:cs typeface="Arial" panose="020B0604020202020204" pitchFamily="34" charset="0"/>
                        </a:rPr>
                        <a:t>-  Tier 1</a:t>
                      </a:r>
                    </a:p>
                    <a:p>
                      <a:pPr marL="112713"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100" b="0" i="0" u="none" strike="noStrike" kern="1200" cap="none" normalizeH="0" baseline="0" dirty="0" smtClean="0">
                          <a:ln>
                            <a:noFill/>
                          </a:ln>
                          <a:solidFill>
                            <a:schemeClr val="tx1"/>
                          </a:solidFill>
                          <a:latin typeface="Arial" panose="020B0604020202020204" pitchFamily="34" charset="0"/>
                          <a:ea typeface="+mn-ea"/>
                          <a:cs typeface="Arial" panose="020B0604020202020204" pitchFamily="34" charset="0"/>
                        </a:rPr>
                        <a:t>-  Tier 2</a:t>
                      </a:r>
                    </a:p>
                    <a:p>
                      <a:pPr marL="112713"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1100" b="0" i="0" u="none" strike="noStrike" kern="1200" cap="none" normalizeH="0" baseline="0" dirty="0" smtClean="0">
                          <a:ln>
                            <a:noFill/>
                          </a:ln>
                          <a:solidFill>
                            <a:schemeClr val="tx1"/>
                          </a:solidFill>
                          <a:latin typeface="Arial" panose="020B0604020202020204" pitchFamily="34" charset="0"/>
                          <a:ea typeface="+mn-ea"/>
                          <a:cs typeface="Arial" panose="020B0604020202020204" pitchFamily="34" charset="0"/>
                        </a:rPr>
                        <a:t>-  Tier 3</a:t>
                      </a:r>
                    </a:p>
                  </a:txBody>
                  <a:tcPr marL="60782" marR="60782" marT="60794" marB="60794"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rgbClr val="00A8C8"/>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$10 copay</a:t>
                      </a:r>
                    </a:p>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$85 copay</a:t>
                      </a:r>
                    </a:p>
                    <a:p>
                      <a:pPr marL="0" marR="0" lvl="0" indent="0" algn="ctr"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dirty="0" smtClean="0">
                          <a:ln>
                            <a:noFill/>
                          </a:ln>
                          <a:solidFill>
                            <a:schemeClr val="tx1"/>
                          </a:solidFill>
                          <a:latin typeface="Arial" panose="020B0604020202020204" pitchFamily="34" charset="0"/>
                          <a:cs typeface="Arial" panose="020B0604020202020204" pitchFamily="34" charset="0"/>
                        </a:rPr>
                        <a:t>$100 copay</a:t>
                      </a:r>
                    </a:p>
                  </a:txBody>
                  <a:tcPr marL="57081" marR="57081" marT="0" marB="0" anchor="ctr" horzOverflow="overflow">
                    <a:lnL w="12700" cap="flat" cmpd="sng" algn="ctr">
                      <a:solidFill>
                        <a:srgbClr val="00A8C8"/>
                      </a:solidFill>
                      <a:prstDash val="solid"/>
                      <a:round/>
                      <a:headEnd type="none" w="med" len="med"/>
                      <a:tailEnd type="none" w="med" len="med"/>
                    </a:lnL>
                    <a:lnR w="12700" cap="flat" cmpd="sng" algn="ctr">
                      <a:solidFill>
                        <a:srgbClr val="00A8C8"/>
                      </a:solidFill>
                      <a:prstDash val="solid"/>
                      <a:round/>
                      <a:headEnd type="none" w="med" len="med"/>
                      <a:tailEnd type="none" w="med" len="med"/>
                    </a:lnR>
                    <a:lnT cap="flat" cmpd="sng" algn="ctr">
                      <a:noFill/>
                      <a:prstDash val="solid"/>
                      <a:round/>
                      <a:headEnd type="none" w="med" len="med"/>
                      <a:tailEnd type="none" w="med" len="med"/>
                    </a:lnT>
                    <a:lnB w="12700" cap="flat" cmpd="sng" algn="ctr">
                      <a:solidFill>
                        <a:srgbClr val="00A8C8"/>
                      </a:solidFill>
                      <a:prstDash val="solid"/>
                      <a:round/>
                      <a:headEnd type="none" w="med" len="med"/>
                      <a:tailEnd type="none" w="med" len="med"/>
                    </a:lnB>
                    <a:lnTlToBr cap="flat" cmpd="sng" algn="ctr">
                      <a:noFill/>
                      <a:prstDash val="solid"/>
                      <a:round/>
                      <a:headEnd type="none" w="med" len="med"/>
                      <a:tailEnd type="none" w="med" len="med"/>
                    </a:lnTlToBr>
                    <a:lnBlToTr cap="flat" cmpd="sng" algn="ctr">
                      <a:noFill/>
                      <a:prstDash val="solid"/>
                      <a:round/>
                      <a:headEnd type="none" w="med" len="med"/>
                      <a:tailEnd type="none" w="med" len="med"/>
                    </a:lnBlToTr>
                    <a:solidFill>
                      <a:schemeClr val="bg1"/>
                    </a:solidFill>
                  </a:tcPr>
                </a:tc>
                <a:extLst>
                  <a:ext uri="{0D108BD9-81ED-4DB2-BD59-A6C34878D82A}">
                    <a16:rowId xmlns="" xmlns:a16="http://schemas.microsoft.com/office/drawing/2014/main" val="10011"/>
                  </a:ext>
                </a:extLst>
              </a:tr>
            </a:tbl>
          </a:graphicData>
        </a:graphic>
      </p:graphicFrame>
      <p:sp>
        <p:nvSpPr>
          <p:cNvPr id="7" name="TextBox 6"/>
          <p:cNvSpPr txBox="1"/>
          <p:nvPr/>
        </p:nvSpPr>
        <p:spPr>
          <a:xfrm>
            <a:off x="3039518" y="6058749"/>
            <a:ext cx="4355024" cy="237886"/>
          </a:xfrm>
          <a:prstGeom prst="rect">
            <a:avLst/>
          </a:prstGeom>
          <a:noFill/>
        </p:spPr>
        <p:txBody>
          <a:bodyPr wrap="square" numCol="2" rtlCol="0">
            <a:spAutoFit/>
          </a:bodyPr>
          <a:lstStyle/>
          <a:p>
            <a:pPr algn="l"/>
            <a:r>
              <a:rPr lang="en-US" sz="1100" b="1" i="1" dirty="0" smtClean="0">
                <a:solidFill>
                  <a:srgbClr val="37424A"/>
                </a:solidFill>
              </a:rPr>
              <a:t>* Mail Order Program Available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500"/>
                                        <p:tgtEl>
                                          <p:spTgt spid="921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1000"/>
                                        <p:tgtEl>
                                          <p:spTgt spid="9219">
                                            <p:txEl>
                                              <p:pRg st="0" end="0"/>
                                            </p:txEl>
                                          </p:spTgt>
                                        </p:tgtEl>
                                      </p:cBhvr>
                                    </p:animEffect>
                                    <p:anim calcmode="lin" valueType="num">
                                      <p:cBhvr>
                                        <p:cTn id="12"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with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MedCost</a:t>
            </a:r>
            <a:r>
              <a:rPr lang="en-US" dirty="0" smtClean="0"/>
              <a:t> Web Portal and Mobile App </a:t>
            </a:r>
            <a:endParaRPr lang="en-US" dirty="0">
              <a:solidFill>
                <a:srgbClr val="C00000"/>
              </a:solidFill>
            </a:endParaRPr>
          </a:p>
        </p:txBody>
      </p:sp>
      <p:sp>
        <p:nvSpPr>
          <p:cNvPr id="4" name="Text Placeholder 3"/>
          <p:cNvSpPr>
            <a:spLocks noGrp="1"/>
          </p:cNvSpPr>
          <p:nvPr>
            <p:ph type="body" sz="quarter" idx="12"/>
          </p:nvPr>
        </p:nvSpPr>
        <p:spPr>
          <a:xfrm>
            <a:off x="457994" y="1285874"/>
            <a:ext cx="8686800" cy="4907108"/>
          </a:xfrm>
        </p:spPr>
        <p:txBody>
          <a:bodyPr/>
          <a:lstStyle/>
          <a:p>
            <a:r>
              <a:rPr lang="en-US" sz="1800" dirty="0" smtClean="0"/>
              <a:t>Log in at MedCost.com/</a:t>
            </a:r>
            <a:r>
              <a:rPr lang="en-US" sz="1800" dirty="0" err="1" smtClean="0"/>
              <a:t>MyMedCost</a:t>
            </a:r>
            <a:r>
              <a:rPr lang="en-US" sz="1800" dirty="0" smtClean="0"/>
              <a:t> to access EOBs, check deductible/out of pocket amounts, review benefits, view or print your ID card.  Also access Live Chat and get real-time answers and support from </a:t>
            </a:r>
            <a:r>
              <a:rPr lang="en-US" sz="1800" dirty="0" err="1" smtClean="0"/>
              <a:t>MedCost</a:t>
            </a:r>
            <a:r>
              <a:rPr lang="en-US" sz="1800" dirty="0" smtClean="0"/>
              <a:t> Customer </a:t>
            </a:r>
            <a:r>
              <a:rPr lang="en-US" sz="1800" dirty="0"/>
              <a:t>Service during our regular business hours of Monday – Friday,  8:30 a.m. – 5:00 p.m. ET.</a:t>
            </a:r>
            <a:endParaRPr lang="en-US" sz="1800" dirty="0" smtClean="0"/>
          </a:p>
          <a:p>
            <a:r>
              <a:rPr lang="en-US" sz="1800" dirty="0" smtClean="0"/>
              <a:t>Use the My </a:t>
            </a:r>
            <a:r>
              <a:rPr lang="en-US" sz="1800" dirty="0" err="1" smtClean="0"/>
              <a:t>MedCost</a:t>
            </a:r>
            <a:r>
              <a:rPr lang="en-US" sz="1800" dirty="0" smtClean="0"/>
              <a:t> </a:t>
            </a:r>
            <a:r>
              <a:rPr lang="en-US" sz="1800" dirty="0"/>
              <a:t>mobile app to </a:t>
            </a:r>
            <a:r>
              <a:rPr lang="en-US" sz="1800" dirty="0" smtClean="0"/>
              <a:t>access </a:t>
            </a:r>
            <a:r>
              <a:rPr lang="en-US" sz="1800" dirty="0"/>
              <a:t>some of your favorite web features on your mobile device, including the digital version of your ID card. Go to MedCost.com/</a:t>
            </a:r>
            <a:r>
              <a:rPr lang="en-US" sz="1800" dirty="0" err="1"/>
              <a:t>MyMedCost</a:t>
            </a:r>
            <a:r>
              <a:rPr lang="en-US" sz="1800" dirty="0"/>
              <a:t> or download the My </a:t>
            </a:r>
            <a:r>
              <a:rPr lang="en-US" sz="1800" dirty="0" err="1"/>
              <a:t>MedCost</a:t>
            </a:r>
            <a:r>
              <a:rPr lang="en-US" sz="1800" dirty="0"/>
              <a:t> mobile app from your preferred app provider. Just search for My </a:t>
            </a:r>
            <a:r>
              <a:rPr lang="en-US" sz="1800" dirty="0" err="1"/>
              <a:t>MedCost</a:t>
            </a:r>
            <a:r>
              <a:rPr lang="en-US" sz="1800" dirty="0" smtClean="0"/>
              <a:t>.</a:t>
            </a:r>
          </a:p>
          <a:p>
            <a:r>
              <a:rPr lang="en-US" sz="1800" dirty="0" smtClean="0"/>
              <a:t>Creating an account is as easy as 1-2-3</a:t>
            </a:r>
          </a:p>
          <a:p>
            <a:pPr lvl="1"/>
            <a:r>
              <a:rPr lang="en-US" sz="1600" dirty="0"/>
              <a:t>Go to MedCost.com/</a:t>
            </a:r>
            <a:r>
              <a:rPr lang="en-US" sz="1600" dirty="0" err="1"/>
              <a:t>MyMedCost</a:t>
            </a:r>
            <a:r>
              <a:rPr lang="en-US" sz="1600" dirty="0"/>
              <a:t> or download the My </a:t>
            </a:r>
            <a:r>
              <a:rPr lang="en-US" sz="1600" dirty="0" err="1"/>
              <a:t>MedCost</a:t>
            </a:r>
            <a:r>
              <a:rPr lang="en-US" sz="1600" dirty="0"/>
              <a:t> mobile app from your preferred app provider. Just search for My </a:t>
            </a:r>
            <a:r>
              <a:rPr lang="en-US" sz="1600" dirty="0" err="1"/>
              <a:t>MedCost</a:t>
            </a:r>
            <a:r>
              <a:rPr lang="en-US" sz="1600" dirty="0" smtClean="0"/>
              <a:t>.</a:t>
            </a:r>
          </a:p>
          <a:p>
            <a:pPr lvl="1"/>
            <a:r>
              <a:rPr lang="en-US" sz="1600" dirty="0"/>
              <a:t>Follow the on-screen prompts and enter your information — you’ll need information from your health plan ID card to complete registration</a:t>
            </a:r>
            <a:r>
              <a:rPr lang="en-US" sz="1600" dirty="0" smtClean="0"/>
              <a:t>.</a:t>
            </a:r>
          </a:p>
          <a:p>
            <a:pPr lvl="1"/>
            <a:r>
              <a:rPr lang="en-US" sz="1600" dirty="0"/>
              <a:t>Confirm that the information you entered is correct to create </a:t>
            </a:r>
            <a:endParaRPr lang="en-US" sz="1600" dirty="0" smtClean="0"/>
          </a:p>
          <a:p>
            <a:pPr marL="228600" lvl="1" indent="0">
              <a:buNone/>
            </a:pPr>
            <a:r>
              <a:rPr lang="en-US" sz="1600" dirty="0"/>
              <a:t> </a:t>
            </a:r>
            <a:r>
              <a:rPr lang="en-US" sz="1600" dirty="0" smtClean="0"/>
              <a:t>     your </a:t>
            </a:r>
            <a:r>
              <a:rPr lang="en-US" sz="1600" dirty="0"/>
              <a:t>account and sign in.</a:t>
            </a:r>
            <a:endParaRPr lang="en-US" sz="1600" dirty="0" smtClean="0"/>
          </a:p>
          <a:p>
            <a:pPr lvl="1"/>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706" y="5182177"/>
            <a:ext cx="21336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3428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TELADOC</a:t>
            </a:r>
            <a:endParaRPr lang="en-US" dirty="0">
              <a:solidFill>
                <a:srgbClr val="C00000"/>
              </a:solidFill>
            </a:endParaRPr>
          </a:p>
        </p:txBody>
      </p:sp>
      <p:sp>
        <p:nvSpPr>
          <p:cNvPr id="4" name="Text Placeholder 3"/>
          <p:cNvSpPr>
            <a:spLocks noGrp="1"/>
          </p:cNvSpPr>
          <p:nvPr>
            <p:ph type="body" sz="quarter" idx="12"/>
          </p:nvPr>
        </p:nvSpPr>
        <p:spPr>
          <a:xfrm>
            <a:off x="457994" y="1285874"/>
            <a:ext cx="8686800" cy="4907108"/>
          </a:xfrm>
        </p:spPr>
        <p:txBody>
          <a:bodyPr/>
          <a:lstStyle/>
          <a:p>
            <a:pPr marL="0" indent="0">
              <a:buNone/>
            </a:pPr>
            <a:r>
              <a:rPr lang="en-US" dirty="0" err="1" smtClean="0"/>
              <a:t>Teladoc</a:t>
            </a:r>
            <a:r>
              <a:rPr lang="en-US" dirty="0" smtClean="0"/>
              <a:t> services available to you at no charge.</a:t>
            </a:r>
          </a:p>
          <a:p>
            <a:pPr marL="0" indent="0">
              <a:buNone/>
            </a:pPr>
            <a:r>
              <a:rPr lang="en-US" dirty="0" smtClean="0"/>
              <a:t>Take advantage of </a:t>
            </a:r>
            <a:r>
              <a:rPr lang="en-US" b="1" dirty="0" smtClean="0"/>
              <a:t>24/7 access </a:t>
            </a:r>
            <a:r>
              <a:rPr lang="en-US" dirty="0" smtClean="0"/>
              <a:t>to doctors over the phone or video chat. </a:t>
            </a:r>
          </a:p>
          <a:p>
            <a:pPr marL="0" indent="0">
              <a:buNone/>
            </a:pPr>
            <a:r>
              <a:rPr lang="en-US" dirty="0" smtClean="0"/>
              <a:t>Doctors can help with many conditions including:</a:t>
            </a:r>
          </a:p>
          <a:p>
            <a:pPr marL="0" indent="0">
              <a:buNone/>
            </a:pPr>
            <a:endParaRPr lang="en-US" dirty="0"/>
          </a:p>
          <a:p>
            <a:pPr marL="0" indent="0">
              <a:buNone/>
            </a:pPr>
            <a:endParaRPr lang="en-US" dirty="0" smtClean="0"/>
          </a:p>
          <a:p>
            <a:pPr marL="0" indent="0">
              <a:buNone/>
            </a:pPr>
            <a:r>
              <a:rPr lang="en-US" b="1" dirty="0" smtClean="0"/>
              <a:t>Visits are </a:t>
            </a:r>
            <a:r>
              <a:rPr lang="en-US" b="1" dirty="0" smtClean="0">
                <a:solidFill>
                  <a:srgbClr val="C00000"/>
                </a:solidFill>
              </a:rPr>
              <a:t>FREE</a:t>
            </a:r>
          </a:p>
          <a:p>
            <a:pPr marL="0" indent="0">
              <a:buNone/>
            </a:pPr>
            <a:r>
              <a:rPr lang="en-US" b="1" dirty="0" smtClean="0"/>
              <a:t>Register online, through the mobile app or over The phone </a:t>
            </a:r>
            <a:r>
              <a:rPr lang="en-US" dirty="0" smtClean="0"/>
              <a:t> to be ready when you need them.</a:t>
            </a:r>
          </a:p>
          <a:p>
            <a:pPr marL="0" indent="0">
              <a:buNone/>
            </a:pPr>
            <a:r>
              <a:rPr lang="en-US" sz="1600" dirty="0" smtClean="0">
                <a:solidFill>
                  <a:srgbClr val="0070C0"/>
                </a:solidFill>
              </a:rPr>
              <a:t>Teladoc.com</a:t>
            </a:r>
          </a:p>
          <a:p>
            <a:pPr marL="0" lvl="0" indent="0">
              <a:buNone/>
            </a:pPr>
            <a:r>
              <a:rPr lang="en-US" sz="1600" smtClean="0">
                <a:solidFill>
                  <a:srgbClr val="0070C0"/>
                </a:solidFill>
              </a:rPr>
              <a:t>Teladoc.com/mobile</a:t>
            </a:r>
            <a:endParaRPr lang="en-US" sz="1600" dirty="0" smtClean="0">
              <a:solidFill>
                <a:srgbClr val="0070C0"/>
              </a:solidFill>
            </a:endParaRPr>
          </a:p>
          <a:p>
            <a:pPr marL="0" indent="0">
              <a:buNone/>
            </a:pPr>
            <a:r>
              <a:rPr lang="en-US" sz="1600" dirty="0" smtClean="0">
                <a:solidFill>
                  <a:srgbClr val="0070C0"/>
                </a:solidFill>
              </a:rPr>
              <a:t>1-800-TELADOC </a:t>
            </a:r>
            <a:r>
              <a:rPr lang="en-US" sz="1600" dirty="0">
                <a:solidFill>
                  <a:srgbClr val="0070C0"/>
                </a:solidFill>
              </a:rPr>
              <a:t>(835-2362) </a:t>
            </a:r>
            <a:endParaRPr lang="en-US" sz="1600" dirty="0" smtClean="0">
              <a:solidFill>
                <a:srgbClr val="0070C0"/>
              </a:solidFill>
            </a:endParaRPr>
          </a:p>
        </p:txBody>
      </p:sp>
      <p:sp>
        <p:nvSpPr>
          <p:cNvPr id="5" name="TextBox 4"/>
          <p:cNvSpPr txBox="1"/>
          <p:nvPr/>
        </p:nvSpPr>
        <p:spPr>
          <a:xfrm>
            <a:off x="2623882" y="2696713"/>
            <a:ext cx="4355024" cy="1680460"/>
          </a:xfrm>
          <a:prstGeom prst="rect">
            <a:avLst/>
          </a:prstGeom>
          <a:noFill/>
        </p:spPr>
        <p:txBody>
          <a:bodyPr wrap="square" numCol="2" rtlCol="0">
            <a:spAutoFit/>
          </a:bodyPr>
          <a:lstStyle/>
          <a:p>
            <a:pPr marL="342900" indent="-342900" algn="l">
              <a:buFont typeface="Arial" panose="020B0604020202020204" pitchFamily="34" charset="0"/>
              <a:buChar char="•"/>
            </a:pPr>
            <a:r>
              <a:rPr lang="en-US" dirty="0">
                <a:solidFill>
                  <a:srgbClr val="37424A"/>
                </a:solidFill>
              </a:rPr>
              <a:t>Sore throat</a:t>
            </a:r>
          </a:p>
          <a:p>
            <a:pPr marL="342900" indent="-342900" algn="l">
              <a:buFont typeface="Arial" panose="020B0604020202020204" pitchFamily="34" charset="0"/>
              <a:buChar char="•"/>
            </a:pPr>
            <a:r>
              <a:rPr lang="en-US" dirty="0">
                <a:solidFill>
                  <a:srgbClr val="37424A"/>
                </a:solidFill>
              </a:rPr>
              <a:t>Headache</a:t>
            </a:r>
          </a:p>
          <a:p>
            <a:pPr marL="342900" indent="-342900" algn="l">
              <a:buFont typeface="Arial" panose="020B0604020202020204" pitchFamily="34" charset="0"/>
              <a:buChar char="•"/>
            </a:pPr>
            <a:r>
              <a:rPr lang="en-US" dirty="0" smtClean="0">
                <a:solidFill>
                  <a:srgbClr val="37424A"/>
                </a:solidFill>
              </a:rPr>
              <a:t>Fever</a:t>
            </a:r>
          </a:p>
          <a:p>
            <a:pPr marL="342900" indent="-342900" algn="l">
              <a:buFont typeface="Arial" panose="020B0604020202020204" pitchFamily="34" charset="0"/>
              <a:buChar char="•"/>
            </a:pPr>
            <a:endParaRPr lang="en-US" dirty="0">
              <a:solidFill>
                <a:srgbClr val="37424A"/>
              </a:solidFill>
            </a:endParaRPr>
          </a:p>
          <a:p>
            <a:pPr marL="342900" indent="-342900" algn="l">
              <a:buFont typeface="Arial" panose="020B0604020202020204" pitchFamily="34" charset="0"/>
              <a:buChar char="•"/>
            </a:pPr>
            <a:endParaRPr lang="en-US" dirty="0" smtClean="0">
              <a:solidFill>
                <a:srgbClr val="37424A"/>
              </a:solidFill>
            </a:endParaRPr>
          </a:p>
          <a:p>
            <a:pPr marL="342900" indent="-342900" algn="l">
              <a:buFont typeface="Arial" panose="020B0604020202020204" pitchFamily="34" charset="0"/>
              <a:buChar char="•"/>
            </a:pPr>
            <a:endParaRPr lang="en-US" dirty="0">
              <a:solidFill>
                <a:srgbClr val="37424A"/>
              </a:solidFill>
            </a:endParaRPr>
          </a:p>
          <a:p>
            <a:pPr marL="342900" indent="-342900" algn="l">
              <a:buFont typeface="Arial" panose="020B0604020202020204" pitchFamily="34" charset="0"/>
              <a:buChar char="•"/>
            </a:pPr>
            <a:r>
              <a:rPr lang="en-US" dirty="0">
                <a:solidFill>
                  <a:srgbClr val="37424A"/>
                </a:solidFill>
              </a:rPr>
              <a:t>Stomachache</a:t>
            </a:r>
          </a:p>
          <a:p>
            <a:pPr marL="342900" indent="-342900" algn="l">
              <a:buFont typeface="Arial" panose="020B0604020202020204" pitchFamily="34" charset="0"/>
              <a:buChar char="•"/>
            </a:pPr>
            <a:r>
              <a:rPr lang="en-US" dirty="0">
                <a:solidFill>
                  <a:srgbClr val="37424A"/>
                </a:solidFill>
              </a:rPr>
              <a:t>Cold and flu</a:t>
            </a:r>
          </a:p>
          <a:p>
            <a:pPr marL="342900" indent="-342900" algn="l">
              <a:buFont typeface="Arial" panose="020B0604020202020204" pitchFamily="34" charset="0"/>
              <a:buChar char="•"/>
            </a:pPr>
            <a:r>
              <a:rPr lang="en-US" dirty="0" smtClean="0">
                <a:solidFill>
                  <a:srgbClr val="37424A"/>
                </a:solidFill>
              </a:rPr>
              <a:t>Allergies</a:t>
            </a:r>
          </a:p>
        </p:txBody>
      </p:sp>
      <p:pic>
        <p:nvPicPr>
          <p:cNvPr id="2" name="Picture 1"/>
          <p:cNvPicPr>
            <a:picLocks noChangeAspect="1"/>
          </p:cNvPicPr>
          <p:nvPr/>
        </p:nvPicPr>
        <p:blipFill>
          <a:blip r:embed="rId3"/>
          <a:stretch>
            <a:fillRect/>
          </a:stretch>
        </p:blipFill>
        <p:spPr>
          <a:xfrm>
            <a:off x="7274470" y="4673295"/>
            <a:ext cx="1847850" cy="1419225"/>
          </a:xfrm>
          <a:prstGeom prst="rect">
            <a:avLst/>
          </a:prstGeom>
        </p:spPr>
      </p:pic>
    </p:spTree>
    <p:extLst>
      <p:ext uri="{BB962C8B-B14F-4D97-AF65-F5344CB8AC3E}">
        <p14:creationId xmlns:p14="http://schemas.microsoft.com/office/powerpoint/2010/main" val="36853650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heme/theme1.xml><?xml version="1.0" encoding="utf-8"?>
<a:theme xmlns:a="http://schemas.openxmlformats.org/drawingml/2006/main" name="Default Desig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6266</TotalTime>
  <Words>2977</Words>
  <Application>Microsoft Office PowerPoint</Application>
  <PresentationFormat>Custom</PresentationFormat>
  <Paragraphs>446</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Default Design</vt:lpstr>
      <vt:lpstr>Custom Design</vt:lpstr>
      <vt:lpstr>PowerPoint Presentation</vt:lpstr>
      <vt:lpstr>WELCOME TO OPEN ENROLLMENT</vt:lpstr>
      <vt:lpstr>BENEFITS ELIGIBILITY</vt:lpstr>
      <vt:lpstr>OPEN ENROLLMENT CHECKLIST</vt:lpstr>
      <vt:lpstr>MAKING BENEFIT CHANGES</vt:lpstr>
      <vt:lpstr>HIGHLIGHTS FOR 2019</vt:lpstr>
      <vt:lpstr>MEDICAL PLAN COMPARISON</vt:lpstr>
      <vt:lpstr>MedCost Web Portal and Mobile App </vt:lpstr>
      <vt:lpstr>TELADOC</vt:lpstr>
      <vt:lpstr>EMPLOYEE CONTRIBUTIONS</vt:lpstr>
      <vt:lpstr>FLEXIBLE SPENDING ACCOUNT (FSA)</vt:lpstr>
      <vt:lpstr>FLEXIBLE SPENDING ACCOUNT (FSA) </vt:lpstr>
      <vt:lpstr>DEPENDENT CARE FLEXIBLE SPENDING ACCOUNT (DCFSA) </vt:lpstr>
      <vt:lpstr>DENTAL BENEFITS</vt:lpstr>
      <vt:lpstr>VISION BENEFITS</vt:lpstr>
      <vt:lpstr>BASIC LIFE INSURANCE</vt:lpstr>
      <vt:lpstr>DISABILITY INCOME BENEFITS</vt:lpstr>
      <vt:lpstr>CRITICAL ILLNESS INSURANCE</vt:lpstr>
      <vt:lpstr>PowerPoint Presentation</vt:lpstr>
      <vt:lpstr>EMPLOYEE NAVIGATOR </vt:lpstr>
      <vt:lpstr>EMPLOYEE NAVIGATOR</vt:lpstr>
      <vt:lpstr>EMPLOYEE NAVIGATOR</vt:lpstr>
      <vt:lpstr>EMPLOYEE NAVIGATOR</vt:lpstr>
      <vt:lpstr>IMPORTANT DATES &amp; RESOURCES</vt:lpstr>
      <vt:lpstr>PowerPoint Presentation</vt:lpstr>
    </vt:vector>
  </TitlesOfParts>
  <Company>Marsh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Presenter</dc:creator>
  <cp:lastModifiedBy>Franklin, Melissa (MMA)</cp:lastModifiedBy>
  <cp:revision>501</cp:revision>
  <cp:lastPrinted>2016-09-28T17:02:45Z</cp:lastPrinted>
  <dcterms:created xsi:type="dcterms:W3CDTF">2011-02-16T15:14:35Z</dcterms:created>
  <dcterms:modified xsi:type="dcterms:W3CDTF">2019-05-15T13:16:45Z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