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4" r:id="rId9"/>
    <p:sldId id="265" r:id="rId10"/>
    <p:sldId id="271" r:id="rId11"/>
    <p:sldId id="266" r:id="rId12"/>
    <p:sldId id="267" r:id="rId13"/>
    <p:sldId id="263" r:id="rId14"/>
    <p:sldId id="268" r:id="rId15"/>
    <p:sldId id="269" r:id="rId16"/>
    <p:sldId id="270" r:id="rId17"/>
    <p:sldId id="274" r:id="rId18"/>
    <p:sldId id="272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7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7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8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0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7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8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17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ha.gov/laws-regs/regulations/standardnumber/1910/1910.103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onnao@carolinatherapy.net" TargetMode="External"/><Relationship Id="rId2" Type="http://schemas.openxmlformats.org/officeDocument/2006/relationships/hyperlink" Target="mailto:bradm@carolinatherapy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315BB-2C34-42D2-8CBF-605BBDB05C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C30F5-246E-44A0-B7EE-A964C8A7C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108960" cy="2933230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Blood Borne Pathogens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D0CA4-183E-49C7-90D7-F6C72C400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 lnSpcReduction="10000"/>
          </a:bodyPr>
          <a:lstStyle/>
          <a:p>
            <a:r>
              <a:rPr lang="en-US" sz="2000" dirty="0"/>
              <a:t>Carolina Therapy Services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0" name="Picture 1" descr="new ctslogo">
            <a:extLst>
              <a:ext uri="{FF2B5EF4-FFF2-40B4-BE49-F238E27FC236}">
                <a16:creationId xmlns:a16="http://schemas.microsoft.com/office/drawing/2014/main" id="{BBA47E91-EDA8-4468-8CD3-7046C2400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2669448" cy="128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644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FADD-7E3F-4E2F-8756-B31A2197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B,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F8E85-166A-49DC-A80C-25A657976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Healthcare workers are offered the hepatitis B vaccine at no cost. </a:t>
            </a:r>
          </a:p>
          <a:p>
            <a:r>
              <a:rPr lang="en-US" dirty="0"/>
              <a:t>* If you decline vaccine, you will sign a declination form.</a:t>
            </a:r>
          </a:p>
          <a:p>
            <a:r>
              <a:rPr lang="en-US" dirty="0"/>
              <a:t>* If, at a later date, you would like to receive the vaccine, it is available free of charge. </a:t>
            </a:r>
          </a:p>
        </p:txBody>
      </p:sp>
    </p:spTree>
    <p:extLst>
      <p:ext uri="{BB962C8B-B14F-4D97-AF65-F5344CB8AC3E}">
        <p14:creationId xmlns:p14="http://schemas.microsoft.com/office/powerpoint/2010/main" val="2897630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976BD-9A27-4D02-BB8A-769C68F8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0DE23-1F58-473B-A916-DD1A05C11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Virus that affects the liver</a:t>
            </a:r>
          </a:p>
          <a:p>
            <a:r>
              <a:rPr lang="en-US" dirty="0"/>
              <a:t>* Symptoms</a:t>
            </a:r>
          </a:p>
          <a:p>
            <a:pPr lvl="1"/>
            <a:r>
              <a:rPr lang="en-US" dirty="0"/>
              <a:t>70% appear to have no symptoms</a:t>
            </a:r>
          </a:p>
          <a:p>
            <a:pPr lvl="1"/>
            <a:r>
              <a:rPr lang="en-US" dirty="0"/>
              <a:t>Dormant: Can be 10-20 years before symptomatic</a:t>
            </a:r>
          </a:p>
          <a:p>
            <a:r>
              <a:rPr lang="en-US" dirty="0"/>
              <a:t>* Outcome</a:t>
            </a:r>
          </a:p>
          <a:p>
            <a:pPr lvl="1"/>
            <a:r>
              <a:rPr lang="en-US" dirty="0"/>
              <a:t>85%: Chronic cirrhosis or cancer</a:t>
            </a:r>
          </a:p>
          <a:p>
            <a:pPr lvl="1"/>
            <a:r>
              <a:rPr lang="en-US" dirty="0"/>
              <a:t>No cure – treatment available for symptoms</a:t>
            </a:r>
          </a:p>
          <a:p>
            <a:r>
              <a:rPr lang="en-US" dirty="0"/>
              <a:t>* Prevention: No vaccine</a:t>
            </a:r>
          </a:p>
        </p:txBody>
      </p:sp>
    </p:spTree>
    <p:extLst>
      <p:ext uri="{BB962C8B-B14F-4D97-AF65-F5344CB8AC3E}">
        <p14:creationId xmlns:p14="http://schemas.microsoft.com/office/powerpoint/2010/main" val="143755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72F8-5DEB-4A4A-95FE-D3245374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22927"/>
          </a:xfrm>
        </p:spPr>
        <p:txBody>
          <a:bodyPr/>
          <a:lstStyle/>
          <a:p>
            <a:r>
              <a:rPr lang="en-US" dirty="0"/>
              <a:t>Bloodborne Pathogens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B83C-3683-4175-87FC-11E6115E5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pPr algn="ctr"/>
            <a:r>
              <a:rPr lang="en-US" sz="2400" dirty="0"/>
              <a:t>Healthcare workers are at risk for exposure to bloodborne pathogens because of potential exposure to blood and infected patients</a:t>
            </a:r>
          </a:p>
        </p:txBody>
      </p:sp>
    </p:spTree>
    <p:extLst>
      <p:ext uri="{BB962C8B-B14F-4D97-AF65-F5344CB8AC3E}">
        <p14:creationId xmlns:p14="http://schemas.microsoft.com/office/powerpoint/2010/main" val="2442321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8AC2D-CE6B-4318-A8FC-5DB2142A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risk if exposed?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E74B-B531-4110-AAFE-F35451DC5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HIV</a:t>
            </a:r>
          </a:p>
          <a:p>
            <a:r>
              <a:rPr lang="en-US" dirty="0"/>
              <a:t>* Needlestick: 0.3%</a:t>
            </a:r>
          </a:p>
          <a:p>
            <a:r>
              <a:rPr lang="en-US" dirty="0"/>
              <a:t>* Splash: Less than 0.3%</a:t>
            </a:r>
          </a:p>
          <a:p>
            <a:r>
              <a:rPr lang="en-US" dirty="0"/>
              <a:t>Hepatitis B</a:t>
            </a:r>
          </a:p>
          <a:p>
            <a:r>
              <a:rPr lang="en-US" dirty="0"/>
              <a:t>* Needlestick: Up to 30%</a:t>
            </a:r>
          </a:p>
          <a:p>
            <a:r>
              <a:rPr lang="en-US" dirty="0"/>
              <a:t>Hepatitis C</a:t>
            </a:r>
          </a:p>
          <a:p>
            <a:r>
              <a:rPr lang="en-US" dirty="0"/>
              <a:t>* Needlestick: Up to 10%</a:t>
            </a:r>
          </a:p>
        </p:txBody>
      </p:sp>
    </p:spTree>
    <p:extLst>
      <p:ext uri="{BB962C8B-B14F-4D97-AF65-F5344CB8AC3E}">
        <p14:creationId xmlns:p14="http://schemas.microsoft.com/office/powerpoint/2010/main" val="218477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E6B-9E27-4069-A92B-65F49562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(PPE)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29C6F-83C9-43E0-B506-F8605E9E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* Impermeable equipment that does not allow blood or other contaminants to reach the skin, eyes, nose,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* Gloves</a:t>
            </a:r>
          </a:p>
          <a:p>
            <a:r>
              <a:rPr lang="en-US" dirty="0"/>
              <a:t>* Gown</a:t>
            </a:r>
          </a:p>
          <a:p>
            <a:r>
              <a:rPr lang="en-US" dirty="0"/>
              <a:t>* Mask and eye protection</a:t>
            </a:r>
          </a:p>
          <a:p>
            <a:endParaRPr lang="en-US" dirty="0"/>
          </a:p>
          <a:p>
            <a:r>
              <a:rPr lang="en-US" dirty="0"/>
              <a:t>* Remove all PPE after leaving the work area to prevent cross-contamination!</a:t>
            </a:r>
          </a:p>
          <a:p>
            <a:r>
              <a:rPr lang="en-US" dirty="0"/>
              <a:t>* Use PPE whenever treating infected patients or handling/cleaning up infected materials or equipment</a:t>
            </a:r>
          </a:p>
        </p:txBody>
      </p:sp>
    </p:spTree>
    <p:extLst>
      <p:ext uri="{BB962C8B-B14F-4D97-AF65-F5344CB8AC3E}">
        <p14:creationId xmlns:p14="http://schemas.microsoft.com/office/powerpoint/2010/main" val="57071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D351-FB91-4E1F-8470-A6569691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Sharps (Needles, Scalpels, Syringes, Broken Glass, </a:t>
            </a:r>
            <a:r>
              <a:rPr lang="en-US" dirty="0" err="1"/>
              <a:t>etc</a:t>
            </a:r>
            <a:r>
              <a:rPr lang="en-US" dirty="0"/>
              <a:t>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D63EB-C556-4B7B-AA1C-025347F5D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Disposal:</a:t>
            </a:r>
          </a:p>
          <a:p>
            <a:r>
              <a:rPr lang="en-US" dirty="0"/>
              <a:t>* Use proper sharps containers</a:t>
            </a:r>
          </a:p>
          <a:p>
            <a:r>
              <a:rPr lang="en-US" dirty="0"/>
              <a:t>* Do not bend or break needles</a:t>
            </a:r>
          </a:p>
          <a:p>
            <a:r>
              <a:rPr lang="en-US" dirty="0"/>
              <a:t>* Do not remove needles from sharps container</a:t>
            </a:r>
          </a:p>
          <a:p>
            <a:r>
              <a:rPr lang="en-US" dirty="0"/>
              <a:t>* Do not overfill sharps container</a:t>
            </a:r>
          </a:p>
          <a:p>
            <a:r>
              <a:rPr lang="en-US" dirty="0"/>
              <a:t>* Change when container is 3/4/ full</a:t>
            </a:r>
          </a:p>
        </p:txBody>
      </p:sp>
    </p:spTree>
    <p:extLst>
      <p:ext uri="{BB962C8B-B14F-4D97-AF65-F5344CB8AC3E}">
        <p14:creationId xmlns:p14="http://schemas.microsoft.com/office/powerpoint/2010/main" val="3493505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324E-8046-486B-A6A3-19D2A9C1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regulated by EPA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010DF-9F31-446C-8F88-01E7ECD6F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Infectious waste:</a:t>
            </a:r>
          </a:p>
          <a:p>
            <a:r>
              <a:rPr lang="en-US" dirty="0"/>
              <a:t>* Blood/body fluids</a:t>
            </a:r>
          </a:p>
          <a:p>
            <a:r>
              <a:rPr lang="en-US" dirty="0"/>
              <a:t>* Sharps </a:t>
            </a:r>
          </a:p>
          <a:p>
            <a:r>
              <a:rPr lang="en-US" dirty="0"/>
              <a:t>* Tissue</a:t>
            </a:r>
          </a:p>
          <a:p>
            <a:r>
              <a:rPr lang="en-US" dirty="0"/>
              <a:t>* Cultures</a:t>
            </a:r>
          </a:p>
          <a:p>
            <a:r>
              <a:rPr lang="en-US" dirty="0"/>
              <a:t>Hazardous Waste</a:t>
            </a:r>
          </a:p>
          <a:p>
            <a:r>
              <a:rPr lang="en-US" dirty="0"/>
              <a:t>* Mercury Spills</a:t>
            </a:r>
          </a:p>
          <a:p>
            <a:r>
              <a:rPr lang="en-US" dirty="0"/>
              <a:t>* Spent solvents</a:t>
            </a:r>
          </a:p>
          <a:p>
            <a:r>
              <a:rPr lang="en-US" dirty="0"/>
              <a:t>* Used chemicals from pharmacy</a:t>
            </a:r>
          </a:p>
        </p:txBody>
      </p:sp>
    </p:spTree>
    <p:extLst>
      <p:ext uri="{BB962C8B-B14F-4D97-AF65-F5344CB8AC3E}">
        <p14:creationId xmlns:p14="http://schemas.microsoft.com/office/powerpoint/2010/main" val="134018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0848-7BFA-4ABD-8B13-B1E40305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Disposal of Infected Waste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71335-C37D-4E27-A90C-70C92F95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Segregate infected/hazardous waste from regular waste with </a:t>
            </a:r>
            <a:r>
              <a:rPr lang="en-US" dirty="0">
                <a:solidFill>
                  <a:srgbClr val="FF0000"/>
                </a:solidFill>
              </a:rPr>
              <a:t>red bag </a:t>
            </a:r>
            <a:r>
              <a:rPr lang="en-US" dirty="0"/>
              <a:t>or mark with a biohazard symbol</a:t>
            </a:r>
          </a:p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9630FC8-A219-4B8E-ACFF-78748BFC5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75" y="2973492"/>
            <a:ext cx="241233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01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F561-7DE1-449C-983B-31CFA3BD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19345"/>
          </a:xfrm>
        </p:spPr>
        <p:txBody>
          <a:bodyPr/>
          <a:lstStyle/>
          <a:p>
            <a:r>
              <a:rPr lang="en-US" dirty="0"/>
              <a:t>Safe Work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D67F4-7259-4810-BF01-2B5479DCA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8070"/>
            <a:ext cx="10058400" cy="39210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* Handwashing (wearing gloves does not replace hand washing!)</a:t>
            </a:r>
          </a:p>
          <a:p>
            <a:r>
              <a:rPr lang="en-US" dirty="0"/>
              <a:t>* Gloves are single-use ONLY</a:t>
            </a:r>
          </a:p>
          <a:p>
            <a:r>
              <a:rPr lang="en-US" dirty="0"/>
              <a:t>* Do not go from resident to resident wearing the same pair of gloves</a:t>
            </a:r>
          </a:p>
          <a:p>
            <a:r>
              <a:rPr lang="en-US" dirty="0"/>
              <a:t>* Don gloves when entering room, remove before leaving. Wash hands after removing gloves</a:t>
            </a:r>
          </a:p>
          <a:p>
            <a:r>
              <a:rPr lang="en-US" dirty="0"/>
              <a:t>* Change gloves between body sites or when contaminated with body fluids</a:t>
            </a:r>
          </a:p>
          <a:p>
            <a:pPr marL="0" indent="0">
              <a:buNone/>
            </a:pPr>
            <a:r>
              <a:rPr lang="en-US" dirty="0"/>
              <a:t> * Wear gown, mask, shield if face/limbs/body would come into contact fluids/infectious agents.</a:t>
            </a:r>
          </a:p>
          <a:p>
            <a:r>
              <a:rPr lang="en-US" dirty="0"/>
              <a:t>* Use dedicated equipment, clean equipment following treatment, use 1:1 (vs group) treatment</a:t>
            </a:r>
          </a:p>
        </p:txBody>
      </p:sp>
    </p:spTree>
    <p:extLst>
      <p:ext uri="{BB962C8B-B14F-4D97-AF65-F5344CB8AC3E}">
        <p14:creationId xmlns:p14="http://schemas.microsoft.com/office/powerpoint/2010/main" val="806519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2A3E-2848-4191-AA32-88E81959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Exposed To BBP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5E78-C5D0-48CB-BEB6-D71A5802E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Flush eyes/mucus membranes with large amounts of water</a:t>
            </a:r>
          </a:p>
          <a:p>
            <a:r>
              <a:rPr lang="en-US" dirty="0"/>
              <a:t>* Wash exposed skin with soap and water</a:t>
            </a:r>
          </a:p>
          <a:p>
            <a:r>
              <a:rPr lang="en-US" dirty="0"/>
              <a:t>* Report exposure to supervisor immediately</a:t>
            </a:r>
          </a:p>
          <a:p>
            <a:pPr lvl="1"/>
            <a:r>
              <a:rPr lang="en-US" dirty="0"/>
              <a:t>Complete incident report</a:t>
            </a:r>
          </a:p>
          <a:p>
            <a:pPr lvl="1"/>
            <a:r>
              <a:rPr lang="en-US" dirty="0"/>
              <a:t>If exposure is significant, get emergency treatment immediately at local ER, physician office, or Urgent Care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* Post exposure medical care could include treatment, baseline testing of exposed person, testing of the source resident, counseling, etc. </a:t>
            </a:r>
          </a:p>
        </p:txBody>
      </p:sp>
    </p:spTree>
    <p:extLst>
      <p:ext uri="{BB962C8B-B14F-4D97-AF65-F5344CB8AC3E}">
        <p14:creationId xmlns:p14="http://schemas.microsoft.com/office/powerpoint/2010/main" val="272179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4002-3A78-496E-9832-84137CA7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Bloodborne Pathogen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18EF2-AD35-4C89-9B3F-D767AECF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OSHA requirement for staff working in long term care facilities</a:t>
            </a:r>
          </a:p>
          <a:p>
            <a:r>
              <a:rPr lang="en-US" dirty="0"/>
              <a:t>* Bloodborne Pathogen Standard can be found at </a:t>
            </a:r>
            <a:r>
              <a:rPr lang="en-US" dirty="0">
                <a:hlinkClick r:id="rId2"/>
              </a:rPr>
              <a:t>https://www.osha.gov/laws-regs/regulations/standardnumber/1910/1910.1030</a:t>
            </a:r>
            <a:endParaRPr lang="en-US" dirty="0"/>
          </a:p>
          <a:p>
            <a:r>
              <a:rPr lang="en-US" dirty="0"/>
              <a:t>* Exposure Control Plan can be found in department OSHA manual</a:t>
            </a:r>
          </a:p>
          <a:p>
            <a:r>
              <a:rPr lang="en-US" dirty="0"/>
              <a:t>* Identifies personal protective equipment</a:t>
            </a:r>
          </a:p>
          <a:p>
            <a:r>
              <a:rPr lang="en-US" dirty="0"/>
              <a:t>* Identifies tasks and procedures that may put workers at risk</a:t>
            </a:r>
          </a:p>
          <a:p>
            <a:r>
              <a:rPr lang="en-US" dirty="0"/>
              <a:t>* Identifies risk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1DB3-2AC3-4D05-A767-529C9B2A7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Post-Exposure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D274-E6E1-4192-A28B-E5FB5760C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CDC recommends immediate drug therapy to decrease the risk of HIV infection in certain cases.</a:t>
            </a:r>
          </a:p>
          <a:p>
            <a:r>
              <a:rPr lang="en-US" dirty="0"/>
              <a:t>* Your healthcare provider will ensure proper treatment and follow up</a:t>
            </a:r>
          </a:p>
          <a:p>
            <a:r>
              <a:rPr lang="en-US" dirty="0"/>
              <a:t>* Employee Health or Infection Control will follow up in all cases. </a:t>
            </a:r>
          </a:p>
        </p:txBody>
      </p:sp>
    </p:spTree>
    <p:extLst>
      <p:ext uri="{BB962C8B-B14F-4D97-AF65-F5344CB8AC3E}">
        <p14:creationId xmlns:p14="http://schemas.microsoft.com/office/powerpoint/2010/main" val="129731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B349-67CD-41B1-8C8B-6453855C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References/Source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2CE16-154D-4E2F-A49C-23AE0624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</a:t>
            </a:r>
            <a:r>
              <a:rPr lang="en-US" u="sng" dirty="0"/>
              <a:t>Long Term Care: Bloodborne Pathogens</a:t>
            </a:r>
            <a:r>
              <a:rPr lang="en-US" dirty="0"/>
              <a:t>, Association for Professionals in Infection Control and Epidemiology, Inc 2003</a:t>
            </a:r>
          </a:p>
          <a:p>
            <a:endParaRPr lang="en-US" dirty="0"/>
          </a:p>
          <a:p>
            <a:r>
              <a:rPr lang="en-US" dirty="0"/>
              <a:t>* </a:t>
            </a:r>
            <a:r>
              <a:rPr lang="en-US" u="sng" dirty="0"/>
              <a:t>Long Term Care Facility Infection Control Orientation</a:t>
            </a:r>
            <a:r>
              <a:rPr lang="en-US" dirty="0"/>
              <a:t>, Association for Professionals In Infection Control and Epidemiology Inc, 2003</a:t>
            </a:r>
          </a:p>
        </p:txBody>
      </p:sp>
    </p:spTree>
    <p:extLst>
      <p:ext uri="{BB962C8B-B14F-4D97-AF65-F5344CB8AC3E}">
        <p14:creationId xmlns:p14="http://schemas.microsoft.com/office/powerpoint/2010/main" val="330707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85F2-0B75-44EF-B0D4-D8DEA46C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Questions/Concerns: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EE6FB-E5F7-4020-9BC3-C04430EEF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* Brad Myers, MA, OTR/L</a:t>
            </a:r>
          </a:p>
          <a:p>
            <a:r>
              <a:rPr lang="en-US" dirty="0"/>
              <a:t>   Clinical Specialist</a:t>
            </a:r>
          </a:p>
          <a:p>
            <a:r>
              <a:rPr lang="en-US" dirty="0"/>
              <a:t>   </a:t>
            </a:r>
            <a:r>
              <a:rPr lang="en-US" dirty="0">
                <a:hlinkClick r:id="rId2"/>
              </a:rPr>
              <a:t>bradm@carolinatherapy.net</a:t>
            </a:r>
            <a:endParaRPr lang="en-US" dirty="0"/>
          </a:p>
          <a:p>
            <a:r>
              <a:rPr lang="en-US" dirty="0"/>
              <a:t>   252-229-5761</a:t>
            </a:r>
          </a:p>
          <a:p>
            <a:r>
              <a:rPr lang="en-US" dirty="0"/>
              <a:t>* Donna Overton, OTR/L</a:t>
            </a:r>
          </a:p>
          <a:p>
            <a:r>
              <a:rPr lang="en-US" dirty="0"/>
              <a:t>  Clinical Specialist</a:t>
            </a:r>
          </a:p>
          <a:p>
            <a:r>
              <a:rPr lang="en-US" dirty="0"/>
              <a:t>  </a:t>
            </a:r>
            <a:r>
              <a:rPr lang="en-US" dirty="0">
                <a:hlinkClick r:id="rId3"/>
              </a:rPr>
              <a:t>donnao@carolinatherapy.net</a:t>
            </a:r>
            <a:endParaRPr lang="en-US" dirty="0"/>
          </a:p>
          <a:p>
            <a:r>
              <a:rPr lang="en-US" dirty="0"/>
              <a:t>  910-835-8066</a:t>
            </a:r>
          </a:p>
        </p:txBody>
      </p:sp>
      <p:pic>
        <p:nvPicPr>
          <p:cNvPr id="2050" name="Picture 3" descr="new ctslogo">
            <a:extLst>
              <a:ext uri="{FF2B5EF4-FFF2-40B4-BE49-F238E27FC236}">
                <a16:creationId xmlns:a16="http://schemas.microsoft.com/office/drawing/2014/main" id="{3BEBE3A2-A706-46AA-AFED-17AF837C9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624" y="3198536"/>
            <a:ext cx="3747687" cy="17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55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58D8-792A-47BE-80BC-1DF298265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bloodborne pathogens (BBP)?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475F-D457-44D8-9671-A45AEA40F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* Germs in blood that are capable of transmitting disease</a:t>
            </a:r>
          </a:p>
          <a:p>
            <a:endParaRPr lang="en-US" dirty="0"/>
          </a:p>
          <a:p>
            <a:r>
              <a:rPr lang="en-US" u="sng" dirty="0"/>
              <a:t>People are exposed to BBPs by:</a:t>
            </a:r>
          </a:p>
          <a:p>
            <a:r>
              <a:rPr lang="en-US" dirty="0"/>
              <a:t>* Needle pricks</a:t>
            </a:r>
          </a:p>
          <a:p>
            <a:r>
              <a:rPr lang="en-US" dirty="0"/>
              <a:t>* Other injuries from sharps (scalpels, broken glass,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* Splashes to mucus membranes (eyes, nose, mouth)</a:t>
            </a:r>
          </a:p>
          <a:p>
            <a:r>
              <a:rPr lang="en-US" dirty="0"/>
              <a:t>* Splashes on broken/scratched skin</a:t>
            </a:r>
          </a:p>
          <a:p>
            <a:r>
              <a:rPr lang="en-US" dirty="0"/>
              <a:t>* Human bite</a:t>
            </a:r>
          </a:p>
        </p:txBody>
      </p:sp>
    </p:spTree>
    <p:extLst>
      <p:ext uri="{BB962C8B-B14F-4D97-AF65-F5344CB8AC3E}">
        <p14:creationId xmlns:p14="http://schemas.microsoft.com/office/powerpoint/2010/main" val="386685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97A5-CA68-45CA-B566-6A14C675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methods of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DCAE-7D5C-4B5A-8E79-29960253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Any exposure to blood</a:t>
            </a:r>
          </a:p>
          <a:p>
            <a:r>
              <a:rPr lang="en-US" dirty="0"/>
              <a:t>* Sexual contact</a:t>
            </a:r>
          </a:p>
          <a:p>
            <a:r>
              <a:rPr lang="en-US" dirty="0"/>
              <a:t>* Needles shared by IV drug users</a:t>
            </a:r>
          </a:p>
          <a:p>
            <a:r>
              <a:rPr lang="en-US" dirty="0"/>
              <a:t>* Mother to unborn baby</a:t>
            </a:r>
          </a:p>
          <a:p>
            <a:r>
              <a:rPr lang="en-US" dirty="0"/>
              <a:t>* Sharps injuries</a:t>
            </a:r>
          </a:p>
          <a:p>
            <a:r>
              <a:rPr lang="en-US" dirty="0"/>
              <a:t>* Exposure to other infectious agents</a:t>
            </a:r>
          </a:p>
          <a:p>
            <a:r>
              <a:rPr lang="en-US" dirty="0"/>
              <a:t>* Blood transfusion (low risk)</a:t>
            </a:r>
          </a:p>
        </p:txBody>
      </p:sp>
    </p:spTree>
    <p:extLst>
      <p:ext uri="{BB962C8B-B14F-4D97-AF65-F5344CB8AC3E}">
        <p14:creationId xmlns:p14="http://schemas.microsoft.com/office/powerpoint/2010/main" val="208236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7CAC-A334-40D7-BB81-01DCAFE5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BBPs NOT transmitted?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A7B11-DF3A-4F81-A774-E7FB0F00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* Telephones</a:t>
            </a:r>
          </a:p>
          <a:p>
            <a:r>
              <a:rPr lang="en-US" dirty="0"/>
              <a:t>* Door knobs</a:t>
            </a:r>
          </a:p>
          <a:p>
            <a:r>
              <a:rPr lang="en-US" dirty="0"/>
              <a:t>* Toilet seats</a:t>
            </a:r>
          </a:p>
          <a:p>
            <a:r>
              <a:rPr lang="en-US" dirty="0"/>
              <a:t>* Mosquito bites</a:t>
            </a:r>
          </a:p>
          <a:p>
            <a:r>
              <a:rPr lang="en-US" dirty="0"/>
              <a:t>* Shaking hands, hugging</a:t>
            </a:r>
          </a:p>
          <a:p>
            <a:r>
              <a:rPr lang="en-US" dirty="0"/>
              <a:t>* Being sneezed on</a:t>
            </a:r>
          </a:p>
          <a:p>
            <a:r>
              <a:rPr lang="en-US" dirty="0"/>
              <a:t>* Eating food prepared by an infected person</a:t>
            </a:r>
          </a:p>
          <a:p>
            <a:r>
              <a:rPr lang="en-US" dirty="0"/>
              <a:t>* Donating blood</a:t>
            </a:r>
          </a:p>
        </p:txBody>
      </p:sp>
    </p:spTree>
    <p:extLst>
      <p:ext uri="{BB962C8B-B14F-4D97-AF65-F5344CB8AC3E}">
        <p14:creationId xmlns:p14="http://schemas.microsoft.com/office/powerpoint/2010/main" val="336761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B984-A93B-47A8-A3AE-7440C6DC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everyone exposed to BBP become infected?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C429-2E07-4380-A5E9-2824AA536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upon:</a:t>
            </a:r>
          </a:p>
          <a:p>
            <a:endParaRPr lang="en-US" dirty="0"/>
          </a:p>
          <a:p>
            <a:r>
              <a:rPr lang="en-US" dirty="0"/>
              <a:t>* Number and strength of germs</a:t>
            </a:r>
          </a:p>
          <a:p>
            <a:r>
              <a:rPr lang="en-US" dirty="0"/>
              <a:t>* Your resistance to disease</a:t>
            </a:r>
          </a:p>
          <a:p>
            <a:r>
              <a:rPr lang="en-US" dirty="0"/>
              <a:t>* Germ entering your body</a:t>
            </a:r>
          </a:p>
          <a:p>
            <a:r>
              <a:rPr lang="en-US" dirty="0"/>
              <a:t>* Type of exposure</a:t>
            </a:r>
          </a:p>
        </p:txBody>
      </p:sp>
    </p:spTree>
    <p:extLst>
      <p:ext uri="{BB962C8B-B14F-4D97-AF65-F5344CB8AC3E}">
        <p14:creationId xmlns:p14="http://schemas.microsoft.com/office/powerpoint/2010/main" val="406058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3994-4204-4E16-B963-B8B8A3407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Bloodborne Diseases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4259A-FB9E-4274-83E7-31E870BDA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* HIV</a:t>
            </a:r>
          </a:p>
          <a:p>
            <a:r>
              <a:rPr lang="en-US" sz="2400" dirty="0"/>
              <a:t>* Hepatitis B</a:t>
            </a:r>
          </a:p>
          <a:p>
            <a:r>
              <a:rPr lang="en-US" sz="2400" dirty="0"/>
              <a:t>* Hepatitis C</a:t>
            </a:r>
          </a:p>
        </p:txBody>
      </p:sp>
    </p:spTree>
    <p:extLst>
      <p:ext uri="{BB962C8B-B14F-4D97-AF65-F5344CB8AC3E}">
        <p14:creationId xmlns:p14="http://schemas.microsoft.com/office/powerpoint/2010/main" val="200937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0385-42DF-4BAB-9E8F-C3F8C327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Immunodeficiency Virus (HIV)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84088-D25B-4FD8-8CE1-A9365EBA2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 Viral infection of the immune system</a:t>
            </a:r>
          </a:p>
          <a:p>
            <a:r>
              <a:rPr lang="en-US" dirty="0"/>
              <a:t>* Symptoms</a:t>
            </a:r>
          </a:p>
          <a:p>
            <a:pPr lvl="1"/>
            <a:r>
              <a:rPr lang="en-US" dirty="0"/>
              <a:t>Initially: flu-like illness</a:t>
            </a:r>
          </a:p>
          <a:p>
            <a:pPr lvl="1"/>
            <a:r>
              <a:rPr lang="en-US" dirty="0"/>
              <a:t>Asymptomatic period</a:t>
            </a:r>
          </a:p>
          <a:p>
            <a:pPr lvl="1"/>
            <a:r>
              <a:rPr lang="en-US" dirty="0"/>
              <a:t>Symptomatic</a:t>
            </a:r>
          </a:p>
          <a:p>
            <a:r>
              <a:rPr lang="en-US" dirty="0"/>
              <a:t>* Outcome</a:t>
            </a:r>
          </a:p>
          <a:p>
            <a:pPr lvl="1"/>
            <a:r>
              <a:rPr lang="en-US" dirty="0"/>
              <a:t>No cure</a:t>
            </a:r>
          </a:p>
          <a:p>
            <a:pPr lvl="1"/>
            <a:r>
              <a:rPr lang="en-US" dirty="0"/>
              <a:t>Treatment available to prolong life</a:t>
            </a:r>
          </a:p>
          <a:p>
            <a:r>
              <a:rPr lang="en-US" dirty="0"/>
              <a:t>* Prevention: No vaccine available</a:t>
            </a:r>
          </a:p>
        </p:txBody>
      </p:sp>
    </p:spTree>
    <p:extLst>
      <p:ext uri="{BB962C8B-B14F-4D97-AF65-F5344CB8AC3E}">
        <p14:creationId xmlns:p14="http://schemas.microsoft.com/office/powerpoint/2010/main" val="11395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00B1-C0EE-4603-8CC8-9853B494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DE509-20EA-4108-950D-AFCF388A9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* Virus that affects the liver</a:t>
            </a:r>
          </a:p>
          <a:p>
            <a:r>
              <a:rPr lang="en-US" dirty="0"/>
              <a:t>* Symptoms</a:t>
            </a:r>
          </a:p>
          <a:p>
            <a:pPr lvl="1"/>
            <a:r>
              <a:rPr lang="en-US" dirty="0"/>
              <a:t>Yellow skin, dark urine</a:t>
            </a:r>
          </a:p>
          <a:p>
            <a:pPr lvl="1"/>
            <a:r>
              <a:rPr lang="en-US" dirty="0"/>
              <a:t>Clay-colored stool</a:t>
            </a:r>
          </a:p>
          <a:p>
            <a:pPr lvl="1"/>
            <a:r>
              <a:rPr lang="en-US" dirty="0"/>
              <a:t>Nausea, vomiting</a:t>
            </a:r>
          </a:p>
          <a:p>
            <a:pPr lvl="1"/>
            <a:r>
              <a:rPr lang="en-US" dirty="0"/>
              <a:t>Flu-like illness</a:t>
            </a:r>
          </a:p>
          <a:p>
            <a:r>
              <a:rPr lang="en-US" dirty="0"/>
              <a:t>* Outcome</a:t>
            </a:r>
          </a:p>
          <a:p>
            <a:pPr lvl="1"/>
            <a:r>
              <a:rPr lang="en-US" dirty="0"/>
              <a:t>Most adults have full recovery</a:t>
            </a:r>
          </a:p>
          <a:p>
            <a:pPr lvl="1"/>
            <a:r>
              <a:rPr lang="en-US" dirty="0"/>
              <a:t>10%: Chronic liver disease and cancer</a:t>
            </a:r>
          </a:p>
          <a:p>
            <a:r>
              <a:rPr lang="en-US" dirty="0"/>
              <a:t>* Prevention – Vaccine available</a:t>
            </a:r>
          </a:p>
        </p:txBody>
      </p:sp>
    </p:spTree>
    <p:extLst>
      <p:ext uri="{BB962C8B-B14F-4D97-AF65-F5344CB8AC3E}">
        <p14:creationId xmlns:p14="http://schemas.microsoft.com/office/powerpoint/2010/main" val="3577306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441"/>
      </a:dk2>
      <a:lt2>
        <a:srgbClr val="E5E8E2"/>
      </a:lt2>
      <a:accent1>
        <a:srgbClr val="8E29E7"/>
      </a:accent1>
      <a:accent2>
        <a:srgbClr val="5645DD"/>
      </a:accent2>
      <a:accent3>
        <a:srgbClr val="2963E7"/>
      </a:accent3>
      <a:accent4>
        <a:srgbClr val="17A0D5"/>
      </a:accent4>
      <a:accent5>
        <a:srgbClr val="21B8A3"/>
      </a:accent5>
      <a:accent6>
        <a:srgbClr val="14BB5F"/>
      </a:accent6>
      <a:hlink>
        <a:srgbClr val="319194"/>
      </a:hlink>
      <a:folHlink>
        <a:srgbClr val="7F7F7F"/>
      </a:folHlink>
    </a:clrScheme>
    <a:fontScheme name="Retrospect">
      <a:majorFont>
        <a:latin typeface="Bahnschrif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News Gothic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965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Bahnschrift</vt:lpstr>
      <vt:lpstr>Calibri</vt:lpstr>
      <vt:lpstr>News Gothic MT</vt:lpstr>
      <vt:lpstr>RetrospectVTI</vt:lpstr>
      <vt:lpstr>Blood Borne Pathogens </vt:lpstr>
      <vt:lpstr>Bloodborne Pathogen Rule</vt:lpstr>
      <vt:lpstr>What are bloodborne pathogens (BBP)?</vt:lpstr>
      <vt:lpstr>Other methods of transmission</vt:lpstr>
      <vt:lpstr>How are BBPs NOT transmitted?</vt:lpstr>
      <vt:lpstr>Does everyone exposed to BBP become infected?</vt:lpstr>
      <vt:lpstr>Major Bloodborne Diseases of concern</vt:lpstr>
      <vt:lpstr>Human Immunodeficiency Virus (HIV)</vt:lpstr>
      <vt:lpstr>Hepatitis B</vt:lpstr>
      <vt:lpstr>Hepatitis B, cont.</vt:lpstr>
      <vt:lpstr>Hepatitis C</vt:lpstr>
      <vt:lpstr>Bloodborne Pathogens</vt:lpstr>
      <vt:lpstr>What is your risk if exposed?</vt:lpstr>
      <vt:lpstr>Personal Protective Equipment (PPE)</vt:lpstr>
      <vt:lpstr>Sharps (Needles, Scalpels, Syringes, Broken Glass, etc) </vt:lpstr>
      <vt:lpstr>Waste regulated by EPA</vt:lpstr>
      <vt:lpstr>Disposal of Infected Waste</vt:lpstr>
      <vt:lpstr>Safe Work Practices</vt:lpstr>
      <vt:lpstr>If Exposed To BBP</vt:lpstr>
      <vt:lpstr>Post-Exposure Plan</vt:lpstr>
      <vt:lpstr>References/Source Material</vt:lpstr>
      <vt:lpstr>Questions/Concerns: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Borne Pathogens</dc:title>
  <dc:creator>Brad Myers</dc:creator>
  <cp:lastModifiedBy>Brad Myers</cp:lastModifiedBy>
  <cp:revision>15</cp:revision>
  <dcterms:created xsi:type="dcterms:W3CDTF">2019-10-11T18:36:52Z</dcterms:created>
  <dcterms:modified xsi:type="dcterms:W3CDTF">2019-10-14T13:58:33Z</dcterms:modified>
</cp:coreProperties>
</file>