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113" d="100"/>
          <a:sy n="113" d="100"/>
        </p:scale>
        <p:origin x="5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51548CD-208E-4E98-877B-8942174C415D}" type="datetimeFigureOut">
              <a:rPr lang="en-US" smtClean="0"/>
              <a:t>7/31/2019</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13656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37820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1925429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55501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1729291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51548CD-208E-4E98-877B-8942174C415D}"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3032602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51548CD-208E-4E98-877B-8942174C415D}"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2840448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548CD-208E-4E98-877B-8942174C415D}"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98353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548CD-208E-4E98-877B-8942174C415D}"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86446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548CD-208E-4E98-877B-8942174C415D}"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175196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548CD-208E-4E98-877B-8942174C415D}" type="datetimeFigureOut">
              <a:rPr lang="en-US" smtClean="0"/>
              <a:t>7/31/2019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1951992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2523133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548CD-208E-4E98-877B-8942174C415D}" type="datetimeFigureOut">
              <a:rPr lang="en-US" smtClean="0"/>
              <a:t>7/31/2019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247946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548CD-208E-4E98-877B-8942174C415D}" type="datetimeFigureOut">
              <a:rPr lang="en-US" smtClean="0"/>
              <a:t>7/31/2019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318763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548CD-208E-4E98-877B-8942174C415D}" type="datetimeFigureOut">
              <a:rPr lang="en-US" smtClean="0"/>
              <a:t>7/31/2019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3526603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17196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548CD-208E-4E98-877B-8942174C415D}" type="datetimeFigureOut">
              <a:rPr lang="en-US" smtClean="0"/>
              <a:t>7/31/2019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1D4EF-DF6D-4788-8800-1AA5FAB829AB}" type="slidenum">
              <a:rPr lang="en-US" smtClean="0"/>
              <a:t>‹#›</a:t>
            </a:fld>
            <a:endParaRPr lang="en-US"/>
          </a:p>
        </p:txBody>
      </p:sp>
    </p:spTree>
    <p:extLst>
      <p:ext uri="{BB962C8B-B14F-4D97-AF65-F5344CB8AC3E}">
        <p14:creationId xmlns:p14="http://schemas.microsoft.com/office/powerpoint/2010/main" val="4165200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51548CD-208E-4E98-877B-8942174C415D}" type="datetimeFigureOut">
              <a:rPr lang="en-US" smtClean="0"/>
              <a:t>7/31/2019</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A21D4EF-DF6D-4788-8800-1AA5FAB829AB}" type="slidenum">
              <a:rPr lang="en-US" smtClean="0"/>
              <a:t>‹#›</a:t>
            </a:fld>
            <a:endParaRPr lang="en-US"/>
          </a:p>
        </p:txBody>
      </p:sp>
    </p:spTree>
    <p:extLst>
      <p:ext uri="{BB962C8B-B14F-4D97-AF65-F5344CB8AC3E}">
        <p14:creationId xmlns:p14="http://schemas.microsoft.com/office/powerpoint/2010/main" val="40770405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HIPAA and electronic devices</a:t>
            </a:r>
            <a:br>
              <a:rPr lang="en-US" dirty="0"/>
            </a:br>
            <a:endParaRPr lang="en-US" dirty="0"/>
          </a:p>
        </p:txBody>
      </p:sp>
      <p:sp>
        <p:nvSpPr>
          <p:cNvPr id="3" name="Subtitle 2"/>
          <p:cNvSpPr>
            <a:spLocks noGrp="1"/>
          </p:cNvSpPr>
          <p:nvPr>
            <p:ph type="subTitle" idx="1"/>
          </p:nvPr>
        </p:nvSpPr>
        <p:spPr/>
        <p:txBody>
          <a:bodyPr/>
          <a:lstStyle/>
          <a:p>
            <a:r>
              <a:rPr lang="en-US" sz="2400" b="1" dirty="0">
                <a:solidFill>
                  <a:schemeClr val="bg1"/>
                </a:solidFill>
              </a:rPr>
              <a:t>Carolina therapy services </a:t>
            </a:r>
            <a:r>
              <a:rPr lang="en-US" dirty="0"/>
              <a:t>	</a:t>
            </a:r>
          </a:p>
        </p:txBody>
      </p:sp>
      <p:pic>
        <p:nvPicPr>
          <p:cNvPr id="1027" name="Picture 1" descr="ctslogo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1904" y="3799268"/>
            <a:ext cx="3441169" cy="171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518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29978"/>
          </a:xfrm>
        </p:spPr>
        <p:txBody>
          <a:bodyPr/>
          <a:lstStyle/>
          <a:p>
            <a:r>
              <a:rPr lang="en-US" dirty="0">
                <a:solidFill>
                  <a:schemeClr val="bg1"/>
                </a:solidFill>
              </a:rPr>
              <a:t>Requirements</a:t>
            </a:r>
          </a:p>
        </p:txBody>
      </p:sp>
      <p:sp>
        <p:nvSpPr>
          <p:cNvPr id="3" name="Content Placeholder 2"/>
          <p:cNvSpPr>
            <a:spLocks noGrp="1"/>
          </p:cNvSpPr>
          <p:nvPr>
            <p:ph idx="1"/>
          </p:nvPr>
        </p:nvSpPr>
        <p:spPr>
          <a:xfrm>
            <a:off x="1141412" y="1944710"/>
            <a:ext cx="9905999" cy="3846491"/>
          </a:xfrm>
        </p:spPr>
        <p:txBody>
          <a:bodyPr>
            <a:normAutofit/>
          </a:bodyPr>
          <a:lstStyle/>
          <a:p>
            <a:r>
              <a:rPr lang="en-US" dirty="0">
                <a:solidFill>
                  <a:schemeClr val="bg1"/>
                </a:solidFill>
              </a:rPr>
              <a:t>You are the only person who can use an information resource that CTS has provided for your personal use. </a:t>
            </a:r>
          </a:p>
          <a:p>
            <a:r>
              <a:rPr lang="en-US" dirty="0">
                <a:solidFill>
                  <a:schemeClr val="bg1"/>
                </a:solidFill>
              </a:rPr>
              <a:t>NEVER GIVE YOUR PASSWORD TO ANYONE, even people that you trust. If you suspect someone may have discovered or guessed your password, it must be changed.</a:t>
            </a:r>
          </a:p>
          <a:p>
            <a:r>
              <a:rPr lang="en-US" dirty="0">
                <a:solidFill>
                  <a:schemeClr val="bg1"/>
                </a:solidFill>
              </a:rPr>
              <a:t>You are responsible for excessive charges accrued using the computing account or resources assigned to you, even if a friend using your account without your permission runs up the charges</a:t>
            </a:r>
          </a:p>
        </p:txBody>
      </p:sp>
    </p:spTree>
    <p:extLst>
      <p:ext uri="{BB962C8B-B14F-4D97-AF65-F5344CB8AC3E}">
        <p14:creationId xmlns:p14="http://schemas.microsoft.com/office/powerpoint/2010/main" val="116173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7099"/>
          </a:xfrm>
        </p:spPr>
        <p:txBody>
          <a:bodyPr/>
          <a:lstStyle/>
          <a:p>
            <a:r>
              <a:rPr lang="en-US" dirty="0">
                <a:solidFill>
                  <a:schemeClr val="bg1"/>
                </a:solidFill>
              </a:rPr>
              <a:t>Requirements</a:t>
            </a:r>
          </a:p>
        </p:txBody>
      </p:sp>
      <p:sp>
        <p:nvSpPr>
          <p:cNvPr id="3" name="Content Placeholder 2"/>
          <p:cNvSpPr>
            <a:spLocks noGrp="1"/>
          </p:cNvSpPr>
          <p:nvPr>
            <p:ph idx="1"/>
          </p:nvPr>
        </p:nvSpPr>
        <p:spPr>
          <a:xfrm>
            <a:off x="1141412" y="1764406"/>
            <a:ext cx="9905999" cy="4262907"/>
          </a:xfrm>
        </p:spPr>
        <p:txBody>
          <a:bodyPr>
            <a:normAutofit fontScale="92500" lnSpcReduction="20000"/>
          </a:bodyPr>
          <a:lstStyle/>
          <a:p>
            <a:r>
              <a:rPr lang="en-US" dirty="0">
                <a:solidFill>
                  <a:schemeClr val="bg1"/>
                </a:solidFill>
              </a:rPr>
              <a:t>You will be held responsible for destructive or illegal activity done by someone to whom you gave access.</a:t>
            </a:r>
          </a:p>
          <a:p>
            <a:r>
              <a:rPr lang="en-US" dirty="0">
                <a:solidFill>
                  <a:schemeClr val="bg1"/>
                </a:solidFill>
              </a:rPr>
              <a:t>Do not give others access to corporate information resources unless they are authorized and authenticated to do so. </a:t>
            </a:r>
          </a:p>
          <a:p>
            <a:r>
              <a:rPr lang="en-US" dirty="0">
                <a:solidFill>
                  <a:schemeClr val="bg1"/>
                </a:solidFill>
              </a:rPr>
              <a:t>You may not be paid, or otherwise profit from, use of any CTS-provided information resource (training material/handouts/manuals sold on </a:t>
            </a:r>
            <a:r>
              <a:rPr lang="en-US" dirty="0" err="1">
                <a:solidFill>
                  <a:schemeClr val="bg1"/>
                </a:solidFill>
              </a:rPr>
              <a:t>ebay</a:t>
            </a:r>
            <a:r>
              <a:rPr lang="en-US" dirty="0">
                <a:solidFill>
                  <a:schemeClr val="bg1"/>
                </a:solidFill>
              </a:rPr>
              <a:t>, placed in a Craigslist ad, </a:t>
            </a:r>
            <a:r>
              <a:rPr lang="en-US" dirty="0" err="1">
                <a:solidFill>
                  <a:schemeClr val="bg1"/>
                </a:solidFill>
              </a:rPr>
              <a:t>etc</a:t>
            </a:r>
            <a:r>
              <a:rPr lang="en-US" dirty="0">
                <a:solidFill>
                  <a:schemeClr val="bg1"/>
                </a:solidFill>
              </a:rPr>
              <a:t>).</a:t>
            </a:r>
          </a:p>
          <a:p>
            <a:r>
              <a:rPr lang="en-US" dirty="0">
                <a:solidFill>
                  <a:schemeClr val="bg1"/>
                </a:solidFill>
              </a:rPr>
              <a:t>Never use any CTS-provided information resource to do something illegal, threatening, or deliberately destructive – not even as a joke. </a:t>
            </a:r>
          </a:p>
          <a:p>
            <a:r>
              <a:rPr lang="en-US" dirty="0">
                <a:solidFill>
                  <a:schemeClr val="bg1"/>
                </a:solidFill>
              </a:rPr>
              <a:t>Never install any unauthorized or malicious software on any system</a:t>
            </a:r>
          </a:p>
          <a:p>
            <a:endParaRPr lang="en-US" dirty="0"/>
          </a:p>
        </p:txBody>
      </p:sp>
    </p:spTree>
    <p:extLst>
      <p:ext uri="{BB962C8B-B14F-4D97-AF65-F5344CB8AC3E}">
        <p14:creationId xmlns:p14="http://schemas.microsoft.com/office/powerpoint/2010/main" val="11040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45888"/>
          </a:xfrm>
        </p:spPr>
        <p:txBody>
          <a:bodyPr/>
          <a:lstStyle/>
          <a:p>
            <a:r>
              <a:rPr lang="en-US" dirty="0">
                <a:solidFill>
                  <a:schemeClr val="bg1"/>
                </a:solidFill>
              </a:rPr>
              <a:t>Requirements</a:t>
            </a:r>
          </a:p>
        </p:txBody>
      </p:sp>
      <p:sp>
        <p:nvSpPr>
          <p:cNvPr id="3" name="Content Placeholder 2"/>
          <p:cNvSpPr>
            <a:spLocks noGrp="1"/>
          </p:cNvSpPr>
          <p:nvPr>
            <p:ph idx="1"/>
          </p:nvPr>
        </p:nvSpPr>
        <p:spPr>
          <a:xfrm>
            <a:off x="1141412" y="1854558"/>
            <a:ext cx="9905999" cy="3936643"/>
          </a:xfrm>
        </p:spPr>
        <p:txBody>
          <a:bodyPr/>
          <a:lstStyle/>
          <a:p>
            <a:r>
              <a:rPr lang="en-US" dirty="0">
                <a:solidFill>
                  <a:schemeClr val="bg1"/>
                </a:solidFill>
              </a:rPr>
              <a:t>Be civil when using electronic media. Never send rude or harassing correspondence. If someone asks you to stop communicating with them, you should. If you feel that YOU are being harassed, the HR </a:t>
            </a:r>
            <a:r>
              <a:rPr lang="en-US" dirty="0" err="1">
                <a:solidFill>
                  <a:schemeClr val="bg1"/>
                </a:solidFill>
              </a:rPr>
              <a:t>dept</a:t>
            </a:r>
            <a:r>
              <a:rPr lang="en-US" dirty="0">
                <a:solidFill>
                  <a:schemeClr val="bg1"/>
                </a:solidFill>
              </a:rPr>
              <a:t> will assist you. </a:t>
            </a:r>
          </a:p>
          <a:p>
            <a:r>
              <a:rPr lang="en-US" dirty="0">
                <a:solidFill>
                  <a:schemeClr val="bg1"/>
                </a:solidFill>
              </a:rPr>
              <a:t>Do not interfere with activities of others or use a disproportionate share of IT resources. </a:t>
            </a:r>
          </a:p>
          <a:p>
            <a:pPr lvl="1"/>
            <a:r>
              <a:rPr lang="en-US" dirty="0">
                <a:solidFill>
                  <a:schemeClr val="bg1"/>
                </a:solidFill>
              </a:rPr>
              <a:t>Sending unsolicited messages to a large number of recipients (spamming)</a:t>
            </a:r>
          </a:p>
          <a:p>
            <a:pPr lvl="1"/>
            <a:r>
              <a:rPr lang="en-US" dirty="0">
                <a:solidFill>
                  <a:schemeClr val="bg1"/>
                </a:solidFill>
              </a:rPr>
              <a:t>Consuming an unauthorized/disproportionate share of networking resources</a:t>
            </a:r>
          </a:p>
          <a:p>
            <a:pPr lvl="1"/>
            <a:r>
              <a:rPr lang="en-US" dirty="0">
                <a:solidFill>
                  <a:schemeClr val="bg1"/>
                </a:solidFill>
              </a:rPr>
              <a:t>Deliberately causing any denial of service including flooding, ICMP attacks, </a:t>
            </a:r>
            <a:r>
              <a:rPr lang="en-US" dirty="0" err="1">
                <a:solidFill>
                  <a:schemeClr val="bg1"/>
                </a:solidFill>
              </a:rPr>
              <a:t>etc</a:t>
            </a:r>
            <a:endParaRPr lang="en-US" dirty="0">
              <a:solidFill>
                <a:schemeClr val="bg1"/>
              </a:solidFill>
            </a:endParaRPr>
          </a:p>
        </p:txBody>
      </p:sp>
    </p:spTree>
    <p:extLst>
      <p:ext uri="{BB962C8B-B14F-4D97-AF65-F5344CB8AC3E}">
        <p14:creationId xmlns:p14="http://schemas.microsoft.com/office/powerpoint/2010/main" val="2236938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29978"/>
          </a:xfrm>
        </p:spPr>
        <p:txBody>
          <a:bodyPr/>
          <a:lstStyle/>
          <a:p>
            <a:r>
              <a:rPr lang="en-US" dirty="0">
                <a:solidFill>
                  <a:schemeClr val="bg1"/>
                </a:solidFill>
              </a:rPr>
              <a:t>Requirements</a:t>
            </a:r>
          </a:p>
        </p:txBody>
      </p:sp>
      <p:sp>
        <p:nvSpPr>
          <p:cNvPr id="3" name="Content Placeholder 2"/>
          <p:cNvSpPr>
            <a:spLocks noGrp="1"/>
          </p:cNvSpPr>
          <p:nvPr>
            <p:ph idx="1"/>
          </p:nvPr>
        </p:nvSpPr>
        <p:spPr>
          <a:xfrm>
            <a:off x="1141412" y="1815921"/>
            <a:ext cx="9905999" cy="3975280"/>
          </a:xfrm>
        </p:spPr>
        <p:txBody>
          <a:bodyPr/>
          <a:lstStyle/>
          <a:p>
            <a:r>
              <a:rPr lang="en-US" dirty="0">
                <a:solidFill>
                  <a:schemeClr val="bg1"/>
                </a:solidFill>
              </a:rPr>
              <a:t>Never falsify your identity, or allow others to falsify their identity, while using CTS equipment</a:t>
            </a:r>
          </a:p>
          <a:p>
            <a:r>
              <a:rPr lang="en-US" dirty="0">
                <a:solidFill>
                  <a:schemeClr val="bg1"/>
                </a:solidFill>
              </a:rPr>
              <a:t>Never infringe on someone else’s copyrighted material. </a:t>
            </a:r>
          </a:p>
          <a:p>
            <a:r>
              <a:rPr lang="en-US" dirty="0">
                <a:solidFill>
                  <a:schemeClr val="bg1"/>
                </a:solidFill>
              </a:rPr>
              <a:t>Never try to circumvent login procedures on any computer system or otherwise attempt to gain access where you are not allowed. </a:t>
            </a:r>
          </a:p>
          <a:p>
            <a:r>
              <a:rPr lang="en-US" dirty="0">
                <a:solidFill>
                  <a:schemeClr val="bg1"/>
                </a:solidFill>
              </a:rPr>
              <a:t>Do not deliberately scan or probe any information resource without prior authorization. </a:t>
            </a:r>
          </a:p>
        </p:txBody>
      </p:sp>
    </p:spTree>
    <p:extLst>
      <p:ext uri="{BB962C8B-B14F-4D97-AF65-F5344CB8AC3E}">
        <p14:creationId xmlns:p14="http://schemas.microsoft.com/office/powerpoint/2010/main" val="72297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17099"/>
          </a:xfrm>
        </p:spPr>
        <p:txBody>
          <a:bodyPr/>
          <a:lstStyle/>
          <a:p>
            <a:r>
              <a:rPr lang="en-US" dirty="0">
                <a:solidFill>
                  <a:schemeClr val="bg1"/>
                </a:solidFill>
              </a:rPr>
              <a:t>Social Computing and Networking</a:t>
            </a:r>
          </a:p>
        </p:txBody>
      </p:sp>
      <p:sp>
        <p:nvSpPr>
          <p:cNvPr id="3" name="Content Placeholder 2"/>
          <p:cNvSpPr>
            <a:spLocks noGrp="1"/>
          </p:cNvSpPr>
          <p:nvPr>
            <p:ph idx="1"/>
          </p:nvPr>
        </p:nvSpPr>
        <p:spPr>
          <a:xfrm>
            <a:off x="1141412" y="1635617"/>
            <a:ext cx="9905999" cy="4155584"/>
          </a:xfrm>
        </p:spPr>
        <p:txBody>
          <a:bodyPr>
            <a:normAutofit lnSpcReduction="10000"/>
          </a:bodyPr>
          <a:lstStyle/>
          <a:p>
            <a:r>
              <a:rPr lang="en-US" dirty="0">
                <a:solidFill>
                  <a:schemeClr val="bg1"/>
                </a:solidFill>
              </a:rPr>
              <a:t>Online social networking opportunities include professional blogs, communities, wikis, peer-to-peer file sharing networks and other channels of online discussion and interactive publishing. </a:t>
            </a:r>
          </a:p>
          <a:p>
            <a:r>
              <a:rPr lang="en-US" dirty="0">
                <a:solidFill>
                  <a:schemeClr val="bg1"/>
                </a:solidFill>
              </a:rPr>
              <a:t>CTS respects the rights of employee personal privacy outside of the workplace, however any employee publication, interaction, or online representation that references CTS is covered by this policy. </a:t>
            </a:r>
          </a:p>
          <a:p>
            <a:r>
              <a:rPr lang="en-US" dirty="0">
                <a:solidFill>
                  <a:schemeClr val="bg1"/>
                </a:solidFill>
              </a:rPr>
              <a:t>Employees are responsible for everything they publish online and should exercise good </a:t>
            </a:r>
            <a:r>
              <a:rPr lang="en-US" dirty="0" err="1">
                <a:solidFill>
                  <a:schemeClr val="bg1"/>
                </a:solidFill>
              </a:rPr>
              <a:t>judgement</a:t>
            </a:r>
            <a:r>
              <a:rPr lang="en-US" dirty="0">
                <a:solidFill>
                  <a:schemeClr val="bg1"/>
                </a:solidFill>
              </a:rPr>
              <a:t> in determining whether the information they release is professional, appropriate, and representative of CTS. </a:t>
            </a:r>
          </a:p>
        </p:txBody>
      </p:sp>
    </p:spTree>
    <p:extLst>
      <p:ext uri="{BB962C8B-B14F-4D97-AF65-F5344CB8AC3E}">
        <p14:creationId xmlns:p14="http://schemas.microsoft.com/office/powerpoint/2010/main" val="267812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91341"/>
          </a:xfrm>
        </p:spPr>
        <p:txBody>
          <a:bodyPr/>
          <a:lstStyle/>
          <a:p>
            <a:r>
              <a:rPr lang="en-US" dirty="0">
                <a:solidFill>
                  <a:schemeClr val="bg1"/>
                </a:solidFill>
              </a:rPr>
              <a:t>Social Computing and Networking</a:t>
            </a:r>
          </a:p>
        </p:txBody>
      </p:sp>
      <p:sp>
        <p:nvSpPr>
          <p:cNvPr id="3" name="Content Placeholder 2"/>
          <p:cNvSpPr>
            <a:spLocks noGrp="1"/>
          </p:cNvSpPr>
          <p:nvPr>
            <p:ph idx="1"/>
          </p:nvPr>
        </p:nvSpPr>
        <p:spPr>
          <a:xfrm>
            <a:off x="1141412" y="1790163"/>
            <a:ext cx="9905999" cy="4001038"/>
          </a:xfrm>
        </p:spPr>
        <p:txBody>
          <a:bodyPr>
            <a:normAutofit fontScale="92500"/>
          </a:bodyPr>
          <a:lstStyle/>
          <a:p>
            <a:r>
              <a:rPr lang="en-US" dirty="0">
                <a:solidFill>
                  <a:schemeClr val="bg1"/>
                </a:solidFill>
              </a:rPr>
              <a:t>In general, interactions with online communities or interactive publishing media must:</a:t>
            </a:r>
          </a:p>
          <a:p>
            <a:pPr lvl="1"/>
            <a:r>
              <a:rPr lang="en-US" dirty="0">
                <a:solidFill>
                  <a:schemeClr val="bg1"/>
                </a:solidFill>
              </a:rPr>
              <a:t>Identify the employee by name and organizational role in any communications or publications about CTS</a:t>
            </a:r>
          </a:p>
          <a:p>
            <a:pPr lvl="1"/>
            <a:r>
              <a:rPr lang="en-US" dirty="0">
                <a:solidFill>
                  <a:schemeClr val="bg1"/>
                </a:solidFill>
              </a:rPr>
              <a:t>Be accompanied by a disclaimer that any views expressed are the employee’s own and are not endorsed by or representative of CTS</a:t>
            </a:r>
          </a:p>
          <a:p>
            <a:pPr lvl="1"/>
            <a:r>
              <a:rPr lang="en-US" dirty="0">
                <a:solidFill>
                  <a:schemeClr val="bg1"/>
                </a:solidFill>
              </a:rPr>
              <a:t>Provide value in all interactions</a:t>
            </a:r>
          </a:p>
          <a:p>
            <a:pPr lvl="1"/>
            <a:r>
              <a:rPr lang="en-US" dirty="0">
                <a:solidFill>
                  <a:schemeClr val="bg1"/>
                </a:solidFill>
              </a:rPr>
              <a:t>Adhere to principles of conduct and professionalism that govern other in-person and workplace communications. Do not publish abusive, harassing, defamatory, obscene, </a:t>
            </a:r>
            <a:r>
              <a:rPr lang="en-US" dirty="0" err="1">
                <a:solidFill>
                  <a:schemeClr val="bg1"/>
                </a:solidFill>
              </a:rPr>
              <a:t>etc</a:t>
            </a:r>
            <a:r>
              <a:rPr lang="en-US" dirty="0">
                <a:solidFill>
                  <a:schemeClr val="bg1"/>
                </a:solidFill>
              </a:rPr>
              <a:t> content. </a:t>
            </a:r>
          </a:p>
          <a:p>
            <a:pPr lvl="1"/>
            <a:r>
              <a:rPr lang="en-US" dirty="0">
                <a:solidFill>
                  <a:schemeClr val="bg1"/>
                </a:solidFill>
              </a:rPr>
              <a:t>Comply with conduct guidelines and applicable laws and contractual terms (see manual)</a:t>
            </a:r>
          </a:p>
        </p:txBody>
      </p:sp>
    </p:spTree>
    <p:extLst>
      <p:ext uri="{BB962C8B-B14F-4D97-AF65-F5344CB8AC3E}">
        <p14:creationId xmlns:p14="http://schemas.microsoft.com/office/powerpoint/2010/main" val="4198936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75431"/>
          </a:xfrm>
        </p:spPr>
        <p:txBody>
          <a:bodyPr/>
          <a:lstStyle/>
          <a:p>
            <a:r>
              <a:rPr lang="en-US" dirty="0">
                <a:solidFill>
                  <a:schemeClr val="bg1"/>
                </a:solidFill>
              </a:rPr>
              <a:t>Social Computing and Networking</a:t>
            </a:r>
          </a:p>
        </p:txBody>
      </p:sp>
      <p:sp>
        <p:nvSpPr>
          <p:cNvPr id="3" name="Content Placeholder 2"/>
          <p:cNvSpPr>
            <a:spLocks noGrp="1"/>
          </p:cNvSpPr>
          <p:nvPr>
            <p:ph idx="1"/>
          </p:nvPr>
        </p:nvSpPr>
        <p:spPr>
          <a:xfrm>
            <a:off x="1141412" y="1493949"/>
            <a:ext cx="9905999" cy="4297252"/>
          </a:xfrm>
        </p:spPr>
        <p:txBody>
          <a:bodyPr>
            <a:normAutofit fontScale="92500"/>
          </a:bodyPr>
          <a:lstStyle/>
          <a:p>
            <a:r>
              <a:rPr lang="en-US" dirty="0">
                <a:solidFill>
                  <a:schemeClr val="bg1"/>
                </a:solidFill>
              </a:rPr>
              <a:t>The following may not be disclosed on social media without explicit consent of CTS:</a:t>
            </a:r>
          </a:p>
          <a:p>
            <a:pPr lvl="1"/>
            <a:r>
              <a:rPr lang="en-US" dirty="0">
                <a:solidFill>
                  <a:schemeClr val="bg1"/>
                </a:solidFill>
              </a:rPr>
              <a:t>Conversations between employees</a:t>
            </a:r>
          </a:p>
          <a:p>
            <a:pPr lvl="1"/>
            <a:r>
              <a:rPr lang="en-US" dirty="0">
                <a:solidFill>
                  <a:schemeClr val="bg1"/>
                </a:solidFill>
              </a:rPr>
              <a:t>Announcements, documents, discussions or other info shared in internal meetings</a:t>
            </a:r>
          </a:p>
          <a:p>
            <a:pPr lvl="1"/>
            <a:r>
              <a:rPr lang="en-US" dirty="0">
                <a:solidFill>
                  <a:schemeClr val="bg1"/>
                </a:solidFill>
              </a:rPr>
              <a:t>Names of clients, partners, suppliers, or other employees</a:t>
            </a:r>
          </a:p>
          <a:p>
            <a:pPr lvl="1"/>
            <a:r>
              <a:rPr lang="en-US" dirty="0">
                <a:solidFill>
                  <a:schemeClr val="bg1"/>
                </a:solidFill>
              </a:rPr>
              <a:t>Internal emails, notes, memos, and other interpersonal communications</a:t>
            </a:r>
          </a:p>
          <a:p>
            <a:pPr lvl="1"/>
            <a:r>
              <a:rPr lang="en-US" dirty="0">
                <a:solidFill>
                  <a:schemeClr val="bg1"/>
                </a:solidFill>
              </a:rPr>
              <a:t>Internal documents not marked for external distribution</a:t>
            </a:r>
          </a:p>
          <a:p>
            <a:pPr lvl="1"/>
            <a:r>
              <a:rPr lang="en-US" dirty="0">
                <a:solidFill>
                  <a:schemeClr val="bg1"/>
                </a:solidFill>
              </a:rPr>
              <a:t>Pre-publication drafts of documents ultimately intended for public distribution</a:t>
            </a:r>
          </a:p>
          <a:p>
            <a:pPr lvl="1"/>
            <a:r>
              <a:rPr lang="en-US" dirty="0">
                <a:solidFill>
                  <a:schemeClr val="bg1"/>
                </a:solidFill>
              </a:rPr>
              <a:t>Planning/production documents or software code</a:t>
            </a:r>
          </a:p>
          <a:p>
            <a:pPr lvl="1"/>
            <a:r>
              <a:rPr lang="en-US" dirty="0">
                <a:solidFill>
                  <a:schemeClr val="bg1"/>
                </a:solidFill>
              </a:rPr>
              <a:t>Organizational charts</a:t>
            </a:r>
          </a:p>
          <a:p>
            <a:pPr lvl="1"/>
            <a:r>
              <a:rPr lang="en-US" dirty="0">
                <a:solidFill>
                  <a:schemeClr val="bg1"/>
                </a:solidFill>
              </a:rPr>
              <a:t>Contracts, policies, intellectual property of CTS, or other legal documents</a:t>
            </a:r>
          </a:p>
        </p:txBody>
      </p:sp>
    </p:spTree>
    <p:extLst>
      <p:ext uri="{BB962C8B-B14F-4D97-AF65-F5344CB8AC3E}">
        <p14:creationId xmlns:p14="http://schemas.microsoft.com/office/powerpoint/2010/main" val="207796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26947"/>
          </a:xfrm>
        </p:spPr>
        <p:txBody>
          <a:bodyPr/>
          <a:lstStyle/>
          <a:p>
            <a:r>
              <a:rPr lang="en-US" dirty="0">
                <a:solidFill>
                  <a:schemeClr val="bg1"/>
                </a:solidFill>
              </a:rPr>
              <a:t>Internet Use and Monitoring</a:t>
            </a:r>
          </a:p>
        </p:txBody>
      </p:sp>
      <p:sp>
        <p:nvSpPr>
          <p:cNvPr id="3" name="Content Placeholder 2"/>
          <p:cNvSpPr>
            <a:spLocks noGrp="1"/>
          </p:cNvSpPr>
          <p:nvPr>
            <p:ph idx="1"/>
          </p:nvPr>
        </p:nvSpPr>
        <p:spPr>
          <a:xfrm>
            <a:off x="1141412" y="1687132"/>
            <a:ext cx="9905999" cy="4104069"/>
          </a:xfrm>
        </p:spPr>
        <p:txBody>
          <a:bodyPr/>
          <a:lstStyle/>
          <a:p>
            <a:r>
              <a:rPr lang="en-US" dirty="0">
                <a:solidFill>
                  <a:schemeClr val="bg1"/>
                </a:solidFill>
              </a:rPr>
              <a:t>The IT </a:t>
            </a:r>
            <a:r>
              <a:rPr lang="en-US" dirty="0" err="1">
                <a:solidFill>
                  <a:schemeClr val="bg1"/>
                </a:solidFill>
              </a:rPr>
              <a:t>dept</a:t>
            </a:r>
            <a:r>
              <a:rPr lang="en-US" dirty="0">
                <a:solidFill>
                  <a:schemeClr val="bg1"/>
                </a:solidFill>
              </a:rPr>
              <a:t> monitors internet use from all computer and devices connected to the corporate network. </a:t>
            </a:r>
          </a:p>
          <a:p>
            <a:r>
              <a:rPr lang="en-US" dirty="0">
                <a:solidFill>
                  <a:schemeClr val="bg1"/>
                </a:solidFill>
              </a:rPr>
              <a:t>General trending and activity reports will be made available to any employee as needed upon request. IT, Operations, and administration team may access all reports and data if necessary to respond to a security incident.</a:t>
            </a:r>
          </a:p>
          <a:p>
            <a:r>
              <a:rPr lang="en-US" dirty="0">
                <a:solidFill>
                  <a:schemeClr val="bg1"/>
                </a:solidFill>
              </a:rPr>
              <a:t>Please refrain from visiting any site on your assigned device that you are not using for CTS-related purposes.  </a:t>
            </a:r>
          </a:p>
        </p:txBody>
      </p:sp>
    </p:spTree>
    <p:extLst>
      <p:ext uri="{BB962C8B-B14F-4D97-AF65-F5344CB8AC3E}">
        <p14:creationId xmlns:p14="http://schemas.microsoft.com/office/powerpoint/2010/main" val="1446573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52705"/>
          </a:xfrm>
        </p:spPr>
        <p:txBody>
          <a:bodyPr/>
          <a:lstStyle/>
          <a:p>
            <a:r>
              <a:rPr lang="en-US" dirty="0">
                <a:solidFill>
                  <a:schemeClr val="bg1"/>
                </a:solidFill>
              </a:rPr>
              <a:t>Password Policy</a:t>
            </a:r>
          </a:p>
        </p:txBody>
      </p:sp>
      <p:sp>
        <p:nvSpPr>
          <p:cNvPr id="3" name="Content Placeholder 2"/>
          <p:cNvSpPr>
            <a:spLocks noGrp="1"/>
          </p:cNvSpPr>
          <p:nvPr>
            <p:ph idx="1"/>
          </p:nvPr>
        </p:nvSpPr>
        <p:spPr>
          <a:xfrm>
            <a:off x="1141412" y="1700011"/>
            <a:ext cx="9905999" cy="4091190"/>
          </a:xfrm>
        </p:spPr>
        <p:txBody>
          <a:bodyPr/>
          <a:lstStyle/>
          <a:p>
            <a:endParaRPr lang="en-US" dirty="0"/>
          </a:p>
          <a:p>
            <a:r>
              <a:rPr lang="en-US" dirty="0">
                <a:solidFill>
                  <a:schemeClr val="bg1"/>
                </a:solidFill>
              </a:rPr>
              <a:t>Passwords are an important aspect of protection of equipment and protected patient information. A poorly-chosen password may result in unauthorized access and/or exploitation of CTS resources. All users (including contractors with access to CTS systems) are responsible for taking the appropriate steps to select and secure their passwords. </a:t>
            </a:r>
          </a:p>
        </p:txBody>
      </p:sp>
    </p:spTree>
    <p:extLst>
      <p:ext uri="{BB962C8B-B14F-4D97-AF65-F5344CB8AC3E}">
        <p14:creationId xmlns:p14="http://schemas.microsoft.com/office/powerpoint/2010/main" val="3333188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78462"/>
          </a:xfrm>
        </p:spPr>
        <p:txBody>
          <a:bodyPr/>
          <a:lstStyle/>
          <a:p>
            <a:r>
              <a:rPr lang="en-US" dirty="0">
                <a:solidFill>
                  <a:schemeClr val="bg1"/>
                </a:solidFill>
              </a:rPr>
              <a:t>Password Policy</a:t>
            </a:r>
          </a:p>
        </p:txBody>
      </p:sp>
      <p:sp>
        <p:nvSpPr>
          <p:cNvPr id="3" name="Content Placeholder 2"/>
          <p:cNvSpPr>
            <a:spLocks noGrp="1"/>
          </p:cNvSpPr>
          <p:nvPr>
            <p:ph idx="1"/>
          </p:nvPr>
        </p:nvSpPr>
        <p:spPr>
          <a:xfrm>
            <a:off x="1141412" y="1712890"/>
            <a:ext cx="9905999" cy="4078311"/>
          </a:xfrm>
        </p:spPr>
        <p:txBody>
          <a:bodyPr/>
          <a:lstStyle/>
          <a:p>
            <a:r>
              <a:rPr lang="en-US" dirty="0">
                <a:solidFill>
                  <a:schemeClr val="bg1"/>
                </a:solidFill>
              </a:rPr>
              <a:t>Strong passwords have the following characteristics:</a:t>
            </a:r>
          </a:p>
          <a:p>
            <a:pPr lvl="1"/>
            <a:r>
              <a:rPr lang="en-US" dirty="0">
                <a:solidFill>
                  <a:schemeClr val="bg1"/>
                </a:solidFill>
              </a:rPr>
              <a:t>Contain at least three of the following character classes:</a:t>
            </a:r>
          </a:p>
          <a:p>
            <a:pPr lvl="2"/>
            <a:r>
              <a:rPr lang="en-US" dirty="0">
                <a:solidFill>
                  <a:schemeClr val="bg1"/>
                </a:solidFill>
              </a:rPr>
              <a:t>Lower case characters</a:t>
            </a:r>
          </a:p>
          <a:p>
            <a:pPr lvl="2"/>
            <a:r>
              <a:rPr lang="en-US" dirty="0">
                <a:solidFill>
                  <a:schemeClr val="bg1"/>
                </a:solidFill>
              </a:rPr>
              <a:t>Upper case characters</a:t>
            </a:r>
          </a:p>
          <a:p>
            <a:pPr lvl="2"/>
            <a:r>
              <a:rPr lang="en-US" dirty="0">
                <a:solidFill>
                  <a:schemeClr val="bg1"/>
                </a:solidFill>
              </a:rPr>
              <a:t>Numbers</a:t>
            </a:r>
          </a:p>
          <a:p>
            <a:pPr lvl="2"/>
            <a:r>
              <a:rPr lang="en-US" dirty="0">
                <a:solidFill>
                  <a:schemeClr val="bg1"/>
                </a:solidFill>
              </a:rPr>
              <a:t>Punctuations</a:t>
            </a:r>
          </a:p>
          <a:p>
            <a:pPr lvl="2"/>
            <a:r>
              <a:rPr lang="en-US" dirty="0">
                <a:solidFill>
                  <a:schemeClr val="bg1"/>
                </a:solidFill>
              </a:rPr>
              <a:t>“Special” characters (@#$%^(){}, </a:t>
            </a:r>
            <a:r>
              <a:rPr lang="en-US" dirty="0" err="1">
                <a:solidFill>
                  <a:schemeClr val="bg1"/>
                </a:solidFill>
              </a:rPr>
              <a:t>etc</a:t>
            </a:r>
            <a:r>
              <a:rPr lang="en-US" dirty="0">
                <a:solidFill>
                  <a:schemeClr val="bg1"/>
                </a:solidFill>
              </a:rPr>
              <a:t>)</a:t>
            </a:r>
          </a:p>
          <a:p>
            <a:pPr marL="457200" lvl="1" indent="0">
              <a:buNone/>
            </a:pPr>
            <a:endParaRPr lang="en-US" dirty="0">
              <a:solidFill>
                <a:schemeClr val="bg1"/>
              </a:solidFill>
            </a:endParaRPr>
          </a:p>
          <a:p>
            <a:pPr lvl="1"/>
            <a:r>
              <a:rPr lang="en-US" dirty="0">
                <a:solidFill>
                  <a:schemeClr val="bg1"/>
                </a:solidFill>
              </a:rPr>
              <a:t>Contain at least fifteen </a:t>
            </a:r>
            <a:r>
              <a:rPr lang="en-US" dirty="0" err="1">
                <a:solidFill>
                  <a:schemeClr val="bg1"/>
                </a:solidFill>
              </a:rPr>
              <a:t>alphaneumeric</a:t>
            </a:r>
            <a:r>
              <a:rPr lang="en-US" dirty="0">
                <a:solidFill>
                  <a:schemeClr val="bg1"/>
                </a:solidFill>
              </a:rPr>
              <a:t> characters</a:t>
            </a:r>
          </a:p>
        </p:txBody>
      </p:sp>
    </p:spTree>
    <p:extLst>
      <p:ext uri="{BB962C8B-B14F-4D97-AF65-F5344CB8AC3E}">
        <p14:creationId xmlns:p14="http://schemas.microsoft.com/office/powerpoint/2010/main" val="18517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373155"/>
          </a:xfrm>
        </p:spPr>
        <p:txBody>
          <a:bodyPr>
            <a:normAutofit fontScale="90000"/>
          </a:bodyPr>
          <a:lstStyle/>
          <a:p>
            <a:endParaRPr lang="en-US" dirty="0"/>
          </a:p>
        </p:txBody>
      </p:sp>
      <p:sp>
        <p:nvSpPr>
          <p:cNvPr id="3" name="Content Placeholder 2"/>
          <p:cNvSpPr>
            <a:spLocks noGrp="1"/>
          </p:cNvSpPr>
          <p:nvPr>
            <p:ph idx="1"/>
          </p:nvPr>
        </p:nvSpPr>
        <p:spPr>
          <a:xfrm>
            <a:off x="1141412" y="1339403"/>
            <a:ext cx="9905999" cy="4451798"/>
          </a:xfrm>
        </p:spPr>
        <p:txBody>
          <a:bodyPr/>
          <a:lstStyle/>
          <a:p>
            <a:pPr marL="0" indent="0">
              <a:buNone/>
            </a:pPr>
            <a:endParaRPr lang="en-US" dirty="0"/>
          </a:p>
          <a:p>
            <a:endParaRPr lang="en-US" dirty="0"/>
          </a:p>
          <a:p>
            <a:r>
              <a:rPr lang="en-US" dirty="0">
                <a:solidFill>
                  <a:schemeClr val="bg1"/>
                </a:solidFill>
              </a:rPr>
              <a:t>This </a:t>
            </a:r>
            <a:r>
              <a:rPr lang="en-US" dirty="0" err="1">
                <a:solidFill>
                  <a:schemeClr val="bg1"/>
                </a:solidFill>
              </a:rPr>
              <a:t>inservice</a:t>
            </a:r>
            <a:r>
              <a:rPr lang="en-US" dirty="0">
                <a:solidFill>
                  <a:schemeClr val="bg1"/>
                </a:solidFill>
              </a:rPr>
              <a:t> is a summary of the Carolina Therapy Services Information Technology Policy and Procedure Manual. A copy of this full manual will be placed in each CTS department.</a:t>
            </a:r>
            <a:r>
              <a:rPr lang="en-US" dirty="0"/>
              <a: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231534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65583"/>
          </a:xfrm>
        </p:spPr>
        <p:txBody>
          <a:bodyPr/>
          <a:lstStyle/>
          <a:p>
            <a:r>
              <a:rPr lang="en-US" dirty="0">
                <a:solidFill>
                  <a:schemeClr val="bg1"/>
                </a:solidFill>
              </a:rPr>
              <a:t>Password Policy</a:t>
            </a:r>
          </a:p>
        </p:txBody>
      </p:sp>
      <p:sp>
        <p:nvSpPr>
          <p:cNvPr id="3" name="Content Placeholder 2"/>
          <p:cNvSpPr>
            <a:spLocks noGrp="1"/>
          </p:cNvSpPr>
          <p:nvPr>
            <p:ph idx="1"/>
          </p:nvPr>
        </p:nvSpPr>
        <p:spPr>
          <a:xfrm>
            <a:off x="1141412" y="1584101"/>
            <a:ext cx="9905999" cy="4288665"/>
          </a:xfrm>
        </p:spPr>
        <p:txBody>
          <a:bodyPr>
            <a:normAutofit lnSpcReduction="10000"/>
          </a:bodyPr>
          <a:lstStyle/>
          <a:p>
            <a:r>
              <a:rPr lang="en-US" dirty="0">
                <a:solidFill>
                  <a:schemeClr val="bg1"/>
                </a:solidFill>
              </a:rPr>
              <a:t>Weak passwords have the following characteristics:</a:t>
            </a:r>
          </a:p>
          <a:p>
            <a:pPr lvl="1"/>
            <a:r>
              <a:rPr lang="en-US" dirty="0">
                <a:solidFill>
                  <a:schemeClr val="bg1"/>
                </a:solidFill>
              </a:rPr>
              <a:t>Less than 15 characters</a:t>
            </a:r>
          </a:p>
          <a:p>
            <a:pPr lvl="1"/>
            <a:r>
              <a:rPr lang="en-US" dirty="0">
                <a:solidFill>
                  <a:schemeClr val="bg1"/>
                </a:solidFill>
              </a:rPr>
              <a:t>The password is found in the dictionary</a:t>
            </a:r>
          </a:p>
          <a:p>
            <a:pPr lvl="1"/>
            <a:r>
              <a:rPr lang="en-US" dirty="0">
                <a:solidFill>
                  <a:schemeClr val="bg1"/>
                </a:solidFill>
              </a:rPr>
              <a:t>It is a common-usage word</a:t>
            </a:r>
          </a:p>
          <a:p>
            <a:pPr lvl="2"/>
            <a:r>
              <a:rPr lang="en-US" dirty="0">
                <a:solidFill>
                  <a:schemeClr val="bg1"/>
                </a:solidFill>
              </a:rPr>
              <a:t>Names of family, pets, friends, fantasy characters</a:t>
            </a:r>
          </a:p>
          <a:p>
            <a:pPr lvl="2"/>
            <a:r>
              <a:rPr lang="en-US" dirty="0">
                <a:solidFill>
                  <a:schemeClr val="bg1"/>
                </a:solidFill>
              </a:rPr>
              <a:t>Computer terms</a:t>
            </a:r>
          </a:p>
          <a:p>
            <a:pPr lvl="2"/>
            <a:r>
              <a:rPr lang="en-US" dirty="0">
                <a:solidFill>
                  <a:schemeClr val="bg1"/>
                </a:solidFill>
              </a:rPr>
              <a:t>The words “Carolina”, “Therapy”, “Services” or any derivation</a:t>
            </a:r>
          </a:p>
          <a:p>
            <a:pPr lvl="2"/>
            <a:r>
              <a:rPr lang="en-US" dirty="0">
                <a:solidFill>
                  <a:schemeClr val="bg1"/>
                </a:solidFill>
              </a:rPr>
              <a:t>Birthdays, addresses, or phone numbers</a:t>
            </a:r>
          </a:p>
          <a:p>
            <a:pPr lvl="2"/>
            <a:r>
              <a:rPr lang="en-US" dirty="0">
                <a:solidFill>
                  <a:schemeClr val="bg1"/>
                </a:solidFill>
              </a:rPr>
              <a:t>Word or number patterns (</a:t>
            </a:r>
            <a:r>
              <a:rPr lang="en-US" dirty="0" err="1">
                <a:solidFill>
                  <a:schemeClr val="bg1"/>
                </a:solidFill>
              </a:rPr>
              <a:t>aaabbb</a:t>
            </a:r>
            <a:r>
              <a:rPr lang="en-US" dirty="0">
                <a:solidFill>
                  <a:schemeClr val="bg1"/>
                </a:solidFill>
              </a:rPr>
              <a:t>, qwerty, </a:t>
            </a:r>
            <a:r>
              <a:rPr lang="en-US" dirty="0" err="1">
                <a:solidFill>
                  <a:schemeClr val="bg1"/>
                </a:solidFill>
              </a:rPr>
              <a:t>zyxwvuts</a:t>
            </a:r>
            <a:r>
              <a:rPr lang="en-US" dirty="0">
                <a:solidFill>
                  <a:schemeClr val="bg1"/>
                </a:solidFill>
              </a:rPr>
              <a:t>, 123321, </a:t>
            </a:r>
            <a:r>
              <a:rPr lang="en-US" dirty="0" err="1">
                <a:solidFill>
                  <a:schemeClr val="bg1"/>
                </a:solidFill>
              </a:rPr>
              <a:t>etc</a:t>
            </a:r>
            <a:r>
              <a:rPr lang="en-US" dirty="0">
                <a:solidFill>
                  <a:schemeClr val="bg1"/>
                </a:solidFill>
              </a:rPr>
              <a:t>)</a:t>
            </a:r>
          </a:p>
          <a:p>
            <a:pPr lvl="2"/>
            <a:r>
              <a:rPr lang="en-US" dirty="0">
                <a:solidFill>
                  <a:schemeClr val="bg1"/>
                </a:solidFill>
              </a:rPr>
              <a:t>Any of the above spelled backwards</a:t>
            </a:r>
          </a:p>
          <a:p>
            <a:pPr lvl="2"/>
            <a:r>
              <a:rPr lang="en-US" dirty="0">
                <a:solidFill>
                  <a:schemeClr val="bg1"/>
                </a:solidFill>
              </a:rPr>
              <a:t>Any of the above preceded or followed by a digit (</a:t>
            </a:r>
            <a:r>
              <a:rPr lang="en-US" dirty="0" err="1">
                <a:solidFill>
                  <a:schemeClr val="bg1"/>
                </a:solidFill>
              </a:rPr>
              <a:t>ie</a:t>
            </a:r>
            <a:r>
              <a:rPr lang="en-US" dirty="0">
                <a:solidFill>
                  <a:schemeClr val="bg1"/>
                </a:solidFill>
              </a:rPr>
              <a:t>: secret1)</a:t>
            </a:r>
          </a:p>
        </p:txBody>
      </p:sp>
    </p:spTree>
    <p:extLst>
      <p:ext uri="{BB962C8B-B14F-4D97-AF65-F5344CB8AC3E}">
        <p14:creationId xmlns:p14="http://schemas.microsoft.com/office/powerpoint/2010/main" val="679232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55736"/>
          </a:xfrm>
        </p:spPr>
        <p:txBody>
          <a:bodyPr/>
          <a:lstStyle/>
          <a:p>
            <a:r>
              <a:rPr lang="en-US" dirty="0">
                <a:solidFill>
                  <a:schemeClr val="bg1"/>
                </a:solidFill>
              </a:rPr>
              <a:t>Password Policy</a:t>
            </a:r>
          </a:p>
        </p:txBody>
      </p:sp>
      <p:sp>
        <p:nvSpPr>
          <p:cNvPr id="3" name="Content Placeholder 2"/>
          <p:cNvSpPr>
            <a:spLocks noGrp="1"/>
          </p:cNvSpPr>
          <p:nvPr>
            <p:ph idx="1"/>
          </p:nvPr>
        </p:nvSpPr>
        <p:spPr>
          <a:xfrm>
            <a:off x="1141412" y="1867436"/>
            <a:ext cx="9905999" cy="4327301"/>
          </a:xfrm>
        </p:spPr>
        <p:txBody>
          <a:bodyPr>
            <a:normAutofit fontScale="77500" lnSpcReduction="20000"/>
          </a:bodyPr>
          <a:lstStyle/>
          <a:p>
            <a:r>
              <a:rPr lang="en-US" dirty="0">
                <a:solidFill>
                  <a:schemeClr val="bg1"/>
                </a:solidFill>
              </a:rPr>
              <a:t>Try to create passwords that can be easily remembered. One way to do this is create a password based on a song title or other phrase. For example “This Might Be One Way To Remember” and the password would be TmB1w2R!</a:t>
            </a:r>
          </a:p>
          <a:p>
            <a:r>
              <a:rPr lang="en-US" dirty="0">
                <a:solidFill>
                  <a:schemeClr val="bg1"/>
                </a:solidFill>
              </a:rPr>
              <a:t>Do not share passwords with anyone, including administration. All passwords are to be treated as sensitive, confidential CTS information. </a:t>
            </a:r>
          </a:p>
          <a:p>
            <a:r>
              <a:rPr lang="en-US" dirty="0">
                <a:solidFill>
                  <a:schemeClr val="bg1"/>
                </a:solidFill>
              </a:rPr>
              <a:t>Passwords should never be written down or store online without encryption</a:t>
            </a:r>
          </a:p>
          <a:p>
            <a:r>
              <a:rPr lang="en-US" dirty="0">
                <a:solidFill>
                  <a:schemeClr val="bg1"/>
                </a:solidFill>
              </a:rPr>
              <a:t>Do not reveal a password in email, chat, or other communication</a:t>
            </a:r>
          </a:p>
          <a:p>
            <a:r>
              <a:rPr lang="en-US" dirty="0">
                <a:solidFill>
                  <a:schemeClr val="bg1"/>
                </a:solidFill>
              </a:rPr>
              <a:t>Do not hint at the format of a password (</a:t>
            </a:r>
            <a:r>
              <a:rPr lang="en-US" dirty="0" err="1">
                <a:solidFill>
                  <a:schemeClr val="bg1"/>
                </a:solidFill>
              </a:rPr>
              <a:t>ie</a:t>
            </a:r>
            <a:r>
              <a:rPr lang="en-US" dirty="0">
                <a:solidFill>
                  <a:schemeClr val="bg1"/>
                </a:solidFill>
              </a:rPr>
              <a:t>: “family name”)</a:t>
            </a:r>
          </a:p>
          <a:p>
            <a:r>
              <a:rPr lang="en-US" dirty="0">
                <a:solidFill>
                  <a:schemeClr val="bg1"/>
                </a:solidFill>
              </a:rPr>
              <a:t>Do not reveal a password on questionnaires or security forms. </a:t>
            </a:r>
          </a:p>
          <a:p>
            <a:r>
              <a:rPr lang="en-US" dirty="0">
                <a:solidFill>
                  <a:schemeClr val="bg1"/>
                </a:solidFill>
              </a:rPr>
              <a:t>Always decline the “remember password” option on websites and applications</a:t>
            </a:r>
          </a:p>
          <a:p>
            <a:r>
              <a:rPr lang="en-US" dirty="0">
                <a:solidFill>
                  <a:schemeClr val="bg1"/>
                </a:solidFill>
              </a:rPr>
              <a:t>If someone asks you for your password, refer them to the IT policy and IT Director. </a:t>
            </a:r>
          </a:p>
        </p:txBody>
      </p:sp>
    </p:spTree>
    <p:extLst>
      <p:ext uri="{BB962C8B-B14F-4D97-AF65-F5344CB8AC3E}">
        <p14:creationId xmlns:p14="http://schemas.microsoft.com/office/powerpoint/2010/main" val="4168164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223161"/>
          </a:xfrm>
        </p:spPr>
        <p:txBody>
          <a:bodyPr/>
          <a:lstStyle/>
          <a:p>
            <a:r>
              <a:rPr lang="en-US" dirty="0">
                <a:solidFill>
                  <a:schemeClr val="bg1"/>
                </a:solidFill>
              </a:rPr>
              <a:t>Workstation and Equipment Security</a:t>
            </a:r>
          </a:p>
        </p:txBody>
      </p:sp>
      <p:sp>
        <p:nvSpPr>
          <p:cNvPr id="3" name="Content Placeholder 2"/>
          <p:cNvSpPr>
            <a:spLocks noGrp="1"/>
          </p:cNvSpPr>
          <p:nvPr>
            <p:ph idx="1"/>
          </p:nvPr>
        </p:nvSpPr>
        <p:spPr>
          <a:xfrm>
            <a:off x="1141412" y="1944710"/>
            <a:ext cx="9905999" cy="3846491"/>
          </a:xfrm>
        </p:spPr>
        <p:txBody>
          <a:bodyPr>
            <a:normAutofit/>
          </a:bodyPr>
          <a:lstStyle/>
          <a:p>
            <a:r>
              <a:rPr lang="en-US" dirty="0">
                <a:solidFill>
                  <a:schemeClr val="bg1"/>
                </a:solidFill>
              </a:rPr>
              <a:t>Employees are responsible for maintaining the physical security of CTS computer resources under their control and for protecting the integrity and privacy of the data maintained on them by appropriate use of lockdown devices, password controlled access, etc. </a:t>
            </a:r>
          </a:p>
          <a:p>
            <a:r>
              <a:rPr lang="en-US" dirty="0">
                <a:solidFill>
                  <a:schemeClr val="bg1"/>
                </a:solidFill>
              </a:rPr>
              <a:t>CTS reserves the right to inspect all data and to monitor the use of all its computer systems. Users have no right to privacy on CTS-owned equipment. </a:t>
            </a:r>
          </a:p>
          <a:p>
            <a:r>
              <a:rPr lang="en-US" dirty="0">
                <a:solidFill>
                  <a:schemeClr val="bg1"/>
                </a:solidFill>
              </a:rPr>
              <a:t>CTS’s right of access to personally owned computing devices will be limited to CTS’s patient or business information. </a:t>
            </a:r>
          </a:p>
        </p:txBody>
      </p:sp>
    </p:spTree>
    <p:extLst>
      <p:ext uri="{BB962C8B-B14F-4D97-AF65-F5344CB8AC3E}">
        <p14:creationId xmlns:p14="http://schemas.microsoft.com/office/powerpoint/2010/main" val="804113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07251"/>
          </a:xfrm>
        </p:spPr>
        <p:txBody>
          <a:bodyPr/>
          <a:lstStyle/>
          <a:p>
            <a:r>
              <a:rPr lang="en-US" dirty="0">
                <a:solidFill>
                  <a:schemeClr val="bg1"/>
                </a:solidFill>
              </a:rPr>
              <a:t>Workstation and Equipment Security</a:t>
            </a:r>
          </a:p>
        </p:txBody>
      </p:sp>
      <p:sp>
        <p:nvSpPr>
          <p:cNvPr id="3" name="Content Placeholder 2"/>
          <p:cNvSpPr>
            <a:spLocks noGrp="1"/>
          </p:cNvSpPr>
          <p:nvPr>
            <p:ph idx="1"/>
          </p:nvPr>
        </p:nvSpPr>
        <p:spPr>
          <a:xfrm>
            <a:off x="1141412" y="1815921"/>
            <a:ext cx="9905999" cy="3975280"/>
          </a:xfrm>
        </p:spPr>
        <p:txBody>
          <a:bodyPr>
            <a:normAutofit fontScale="92500" lnSpcReduction="20000"/>
          </a:bodyPr>
          <a:lstStyle/>
          <a:p>
            <a:r>
              <a:rPr lang="en-US" dirty="0">
                <a:solidFill>
                  <a:schemeClr val="bg1"/>
                </a:solidFill>
              </a:rPr>
              <a:t>All CTS equipment must be secured to protect against damage</a:t>
            </a:r>
          </a:p>
          <a:p>
            <a:r>
              <a:rPr lang="en-US" dirty="0">
                <a:solidFill>
                  <a:schemeClr val="bg1"/>
                </a:solidFill>
              </a:rPr>
              <a:t>All CTS equipment must be secured with appropriate updated software for detecting the presence of malicious software</a:t>
            </a:r>
          </a:p>
          <a:p>
            <a:r>
              <a:rPr lang="en-US" dirty="0">
                <a:solidFill>
                  <a:schemeClr val="bg1"/>
                </a:solidFill>
              </a:rPr>
              <a:t>All workstations must be positioned or located in a manner that will minimize the exposure of any displayed PHI or business information. When necessary, privacy screens can be deployed. </a:t>
            </a:r>
          </a:p>
          <a:p>
            <a:r>
              <a:rPr lang="en-US" dirty="0">
                <a:solidFill>
                  <a:schemeClr val="bg1"/>
                </a:solidFill>
              </a:rPr>
              <a:t>Users accessing CTS devices from remote locations (such as a home location) should employ appropriate security safeguards. </a:t>
            </a:r>
          </a:p>
          <a:p>
            <a:r>
              <a:rPr lang="en-US" dirty="0">
                <a:solidFill>
                  <a:schemeClr val="bg1"/>
                </a:solidFill>
              </a:rPr>
              <a:t>Users may not independently install connectivity hardware or software to the computing resources of CTS. </a:t>
            </a:r>
          </a:p>
        </p:txBody>
      </p:sp>
    </p:spTree>
    <p:extLst>
      <p:ext uri="{BB962C8B-B14F-4D97-AF65-F5344CB8AC3E}">
        <p14:creationId xmlns:p14="http://schemas.microsoft.com/office/powerpoint/2010/main" val="1783200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52705"/>
          </a:xfrm>
        </p:spPr>
        <p:txBody>
          <a:bodyPr/>
          <a:lstStyle/>
          <a:p>
            <a:r>
              <a:rPr lang="en-US" dirty="0">
                <a:solidFill>
                  <a:schemeClr val="bg1"/>
                </a:solidFill>
              </a:rPr>
              <a:t>Workstation and Equipment Security</a:t>
            </a:r>
          </a:p>
        </p:txBody>
      </p:sp>
      <p:sp>
        <p:nvSpPr>
          <p:cNvPr id="3" name="Content Placeholder 2"/>
          <p:cNvSpPr>
            <a:spLocks noGrp="1"/>
          </p:cNvSpPr>
          <p:nvPr>
            <p:ph idx="1"/>
          </p:nvPr>
        </p:nvSpPr>
        <p:spPr>
          <a:xfrm>
            <a:off x="1141412" y="1700010"/>
            <a:ext cx="9905999" cy="4340181"/>
          </a:xfrm>
        </p:spPr>
        <p:txBody>
          <a:bodyPr>
            <a:normAutofit fontScale="92500" lnSpcReduction="10000"/>
          </a:bodyPr>
          <a:lstStyle/>
          <a:p>
            <a:r>
              <a:rPr lang="en-US" dirty="0">
                <a:solidFill>
                  <a:schemeClr val="bg1"/>
                </a:solidFill>
              </a:rPr>
              <a:t>Users are required to log-off of applications containing PHI or business information before leaving their workstations</a:t>
            </a:r>
          </a:p>
          <a:p>
            <a:r>
              <a:rPr lang="en-US" dirty="0">
                <a:solidFill>
                  <a:schemeClr val="bg1"/>
                </a:solidFill>
              </a:rPr>
              <a:t>When the user chooses to save work containing PHI to the computer or to a portable unit (</a:t>
            </a:r>
            <a:r>
              <a:rPr lang="en-US" dirty="0" err="1">
                <a:solidFill>
                  <a:schemeClr val="bg1"/>
                </a:solidFill>
              </a:rPr>
              <a:t>ie</a:t>
            </a:r>
            <a:r>
              <a:rPr lang="en-US" dirty="0">
                <a:solidFill>
                  <a:schemeClr val="bg1"/>
                </a:solidFill>
              </a:rPr>
              <a:t>: </a:t>
            </a:r>
            <a:r>
              <a:rPr lang="en-US" dirty="0" err="1">
                <a:solidFill>
                  <a:schemeClr val="bg1"/>
                </a:solidFill>
              </a:rPr>
              <a:t>flashdrive</a:t>
            </a:r>
            <a:r>
              <a:rPr lang="en-US" dirty="0">
                <a:solidFill>
                  <a:schemeClr val="bg1"/>
                </a:solidFill>
              </a:rPr>
              <a:t>), it has to be encrypted. </a:t>
            </a:r>
          </a:p>
          <a:p>
            <a:r>
              <a:rPr lang="en-US" dirty="0">
                <a:solidFill>
                  <a:schemeClr val="bg1"/>
                </a:solidFill>
              </a:rPr>
              <a:t>In the event that a critical document or file is deleted, contact the IT director. DO NOT CONTINUE TO USE THE WORKSTATION.</a:t>
            </a:r>
          </a:p>
          <a:p>
            <a:r>
              <a:rPr lang="en-US" dirty="0">
                <a:solidFill>
                  <a:schemeClr val="bg1"/>
                </a:solidFill>
              </a:rPr>
              <a:t>All laptops and devices must be secured when not in use. Security may be provided by locking the equipment in a cabinet, desk, office, etc. This is the employee’s responsibility. In some cases, it may be necessary to take your ASSIGNED computer home at the end of the day – a signed AUP must be on file with the HR dept. </a:t>
            </a:r>
          </a:p>
        </p:txBody>
      </p:sp>
    </p:spTree>
    <p:extLst>
      <p:ext uri="{BB962C8B-B14F-4D97-AF65-F5344CB8AC3E}">
        <p14:creationId xmlns:p14="http://schemas.microsoft.com/office/powerpoint/2010/main" val="3461352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248919"/>
          </a:xfrm>
        </p:spPr>
        <p:txBody>
          <a:bodyPr/>
          <a:lstStyle/>
          <a:p>
            <a:r>
              <a:rPr lang="en-US" dirty="0">
                <a:solidFill>
                  <a:schemeClr val="bg1"/>
                </a:solidFill>
              </a:rPr>
              <a:t>Workstation and Equipment Security</a:t>
            </a:r>
          </a:p>
        </p:txBody>
      </p:sp>
      <p:sp>
        <p:nvSpPr>
          <p:cNvPr id="3" name="Content Placeholder 2"/>
          <p:cNvSpPr>
            <a:spLocks noGrp="1"/>
          </p:cNvSpPr>
          <p:nvPr>
            <p:ph idx="1"/>
          </p:nvPr>
        </p:nvSpPr>
        <p:spPr>
          <a:xfrm>
            <a:off x="1141412" y="1867437"/>
            <a:ext cx="9905999" cy="3923764"/>
          </a:xfrm>
        </p:spPr>
        <p:txBody>
          <a:bodyPr>
            <a:normAutofit fontScale="85000" lnSpcReduction="20000"/>
          </a:bodyPr>
          <a:lstStyle/>
          <a:p>
            <a:r>
              <a:rPr lang="en-US" dirty="0">
                <a:solidFill>
                  <a:schemeClr val="bg1"/>
                </a:solidFill>
              </a:rPr>
              <a:t>All CTS workstations and devices must utilize a password screen saver or PIN number access screen. Any exceptions must be approved in writing by the Area Director. </a:t>
            </a:r>
          </a:p>
          <a:p>
            <a:r>
              <a:rPr lang="en-US" dirty="0">
                <a:solidFill>
                  <a:schemeClr val="bg1"/>
                </a:solidFill>
              </a:rPr>
              <a:t>All systems containing PHI or business information must employee auto log-off capabilities, if available. </a:t>
            </a:r>
          </a:p>
          <a:p>
            <a:r>
              <a:rPr lang="en-US" dirty="0">
                <a:solidFill>
                  <a:schemeClr val="bg1"/>
                </a:solidFill>
              </a:rPr>
              <a:t>Upon termination or change of job position, users will have network access removed or modified immediately. </a:t>
            </a:r>
          </a:p>
          <a:p>
            <a:r>
              <a:rPr lang="en-US" dirty="0">
                <a:solidFill>
                  <a:schemeClr val="bg1"/>
                </a:solidFill>
              </a:rPr>
              <a:t>All devices owned by CTS shall be tagged and tracked by the IT dept. </a:t>
            </a:r>
          </a:p>
          <a:p>
            <a:r>
              <a:rPr lang="en-US" dirty="0">
                <a:solidFill>
                  <a:schemeClr val="bg1"/>
                </a:solidFill>
              </a:rPr>
              <a:t>Installation of personal software (screensavers, gifs, </a:t>
            </a:r>
            <a:r>
              <a:rPr lang="en-US" dirty="0" err="1">
                <a:solidFill>
                  <a:schemeClr val="bg1"/>
                </a:solidFill>
              </a:rPr>
              <a:t>etc</a:t>
            </a:r>
            <a:r>
              <a:rPr lang="en-US" dirty="0">
                <a:solidFill>
                  <a:schemeClr val="bg1"/>
                </a:solidFill>
              </a:rPr>
              <a:t>) is prohibited. Any software must be approved and installed by the IT dept. </a:t>
            </a:r>
          </a:p>
          <a:p>
            <a:r>
              <a:rPr lang="en-US" dirty="0">
                <a:solidFill>
                  <a:schemeClr val="bg1"/>
                </a:solidFill>
              </a:rPr>
              <a:t>The loss or theft of any CTS-owned device must be reported immediately. </a:t>
            </a:r>
          </a:p>
        </p:txBody>
      </p:sp>
    </p:spTree>
    <p:extLst>
      <p:ext uri="{BB962C8B-B14F-4D97-AF65-F5344CB8AC3E}">
        <p14:creationId xmlns:p14="http://schemas.microsoft.com/office/powerpoint/2010/main" val="21843732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78462"/>
          </a:xfrm>
        </p:spPr>
        <p:txBody>
          <a:bodyPr/>
          <a:lstStyle/>
          <a:p>
            <a:r>
              <a:rPr lang="en-US" dirty="0">
                <a:solidFill>
                  <a:schemeClr val="bg1"/>
                </a:solidFill>
              </a:rPr>
              <a:t>Disciplinary Actions</a:t>
            </a:r>
          </a:p>
        </p:txBody>
      </p:sp>
      <p:sp>
        <p:nvSpPr>
          <p:cNvPr id="3" name="Content Placeholder 2"/>
          <p:cNvSpPr>
            <a:spLocks noGrp="1"/>
          </p:cNvSpPr>
          <p:nvPr>
            <p:ph idx="1"/>
          </p:nvPr>
        </p:nvSpPr>
        <p:spPr>
          <a:xfrm>
            <a:off x="1141412" y="1596980"/>
            <a:ext cx="9905999" cy="4194221"/>
          </a:xfrm>
        </p:spPr>
        <p:txBody>
          <a:bodyPr/>
          <a:lstStyle/>
          <a:p>
            <a:endParaRPr lang="en-US" dirty="0"/>
          </a:p>
          <a:p>
            <a:r>
              <a:rPr lang="en-US" dirty="0">
                <a:solidFill>
                  <a:schemeClr val="bg1"/>
                </a:solidFill>
              </a:rPr>
              <a:t>CTS staff are directed to understand the disciplinary process as it pertains to the focused issue of IT within the larger scope of the disciplinary process as found within the CTS </a:t>
            </a:r>
          </a:p>
          <a:p>
            <a:pPr marL="0" indent="0">
              <a:buNone/>
            </a:pPr>
            <a:endParaRPr lang="en-US" dirty="0">
              <a:solidFill>
                <a:schemeClr val="bg1"/>
              </a:solidFill>
            </a:endParaRPr>
          </a:p>
          <a:p>
            <a:r>
              <a:rPr lang="en-US" dirty="0">
                <a:solidFill>
                  <a:schemeClr val="bg1"/>
                </a:solidFill>
              </a:rPr>
              <a:t>Applies to any employee assigned a CTS-owned laptop, iPhone, iPad, or any other electronic device</a:t>
            </a:r>
          </a:p>
          <a:p>
            <a:pPr marL="0" indent="0">
              <a:buNone/>
            </a:pPr>
            <a:endParaRPr lang="en-US" dirty="0"/>
          </a:p>
          <a:p>
            <a:endParaRPr lang="en-US" dirty="0"/>
          </a:p>
        </p:txBody>
      </p:sp>
    </p:spTree>
    <p:extLst>
      <p:ext uri="{BB962C8B-B14F-4D97-AF65-F5344CB8AC3E}">
        <p14:creationId xmlns:p14="http://schemas.microsoft.com/office/powerpoint/2010/main" val="3888138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73819"/>
            <a:ext cx="9905998" cy="759521"/>
          </a:xfrm>
        </p:spPr>
        <p:txBody>
          <a:bodyPr/>
          <a:lstStyle/>
          <a:p>
            <a:r>
              <a:rPr lang="en-US" dirty="0">
                <a:solidFill>
                  <a:schemeClr val="bg1"/>
                </a:solidFill>
              </a:rPr>
              <a:t>Disciplinary Actions</a:t>
            </a:r>
          </a:p>
        </p:txBody>
      </p:sp>
      <p:sp>
        <p:nvSpPr>
          <p:cNvPr id="3" name="Content Placeholder 2"/>
          <p:cNvSpPr>
            <a:spLocks noGrp="1"/>
          </p:cNvSpPr>
          <p:nvPr>
            <p:ph idx="1"/>
          </p:nvPr>
        </p:nvSpPr>
        <p:spPr>
          <a:xfrm>
            <a:off x="1141413" y="1133340"/>
            <a:ext cx="10694271" cy="5434885"/>
          </a:xfrm>
        </p:spPr>
        <p:txBody>
          <a:bodyPr>
            <a:normAutofit fontScale="85000" lnSpcReduction="20000"/>
          </a:bodyPr>
          <a:lstStyle/>
          <a:p>
            <a:pPr marL="0" indent="0">
              <a:lnSpc>
                <a:spcPct val="100000"/>
              </a:lnSpc>
              <a:buNone/>
            </a:pPr>
            <a:r>
              <a:rPr lang="en-US" sz="2000" dirty="0">
                <a:solidFill>
                  <a:schemeClr val="bg1"/>
                </a:solidFill>
              </a:rPr>
              <a:t>iPad Damage/Loss/Theft</a:t>
            </a:r>
          </a:p>
          <a:p>
            <a:pPr marL="0" indent="0">
              <a:lnSpc>
                <a:spcPct val="100000"/>
              </a:lnSpc>
              <a:buNone/>
            </a:pPr>
            <a:r>
              <a:rPr lang="en-US" sz="2000" dirty="0">
                <a:solidFill>
                  <a:schemeClr val="bg1"/>
                </a:solidFill>
              </a:rPr>
              <a:t>	1</a:t>
            </a:r>
            <a:r>
              <a:rPr lang="en-US" sz="2000" baseline="30000" dirty="0">
                <a:solidFill>
                  <a:schemeClr val="bg1"/>
                </a:solidFill>
              </a:rPr>
              <a:t>st</a:t>
            </a:r>
            <a:r>
              <a:rPr lang="en-US" sz="2000" dirty="0">
                <a:solidFill>
                  <a:schemeClr val="bg1"/>
                </a:solidFill>
              </a:rPr>
              <a:t> infraction: Write up and warning</a:t>
            </a:r>
          </a:p>
          <a:p>
            <a:pPr marL="0" indent="0">
              <a:lnSpc>
                <a:spcPct val="100000"/>
              </a:lnSpc>
              <a:buNone/>
            </a:pPr>
            <a:r>
              <a:rPr lang="en-US" sz="2000" dirty="0">
                <a:solidFill>
                  <a:schemeClr val="bg1"/>
                </a:solidFill>
              </a:rPr>
              <a:t>	2</a:t>
            </a:r>
            <a:r>
              <a:rPr lang="en-US" sz="2000" baseline="30000" dirty="0">
                <a:solidFill>
                  <a:schemeClr val="bg1"/>
                </a:solidFill>
              </a:rPr>
              <a:t>nd</a:t>
            </a:r>
            <a:r>
              <a:rPr lang="en-US" sz="2000" dirty="0">
                <a:solidFill>
                  <a:schemeClr val="bg1"/>
                </a:solidFill>
              </a:rPr>
              <a:t> infraction: Write up and $250 replacement fee</a:t>
            </a:r>
          </a:p>
          <a:p>
            <a:pPr marL="0" indent="0">
              <a:lnSpc>
                <a:spcPct val="100000"/>
              </a:lnSpc>
              <a:buNone/>
            </a:pPr>
            <a:r>
              <a:rPr lang="en-US" sz="2000" dirty="0">
                <a:solidFill>
                  <a:schemeClr val="bg1"/>
                </a:solidFill>
              </a:rPr>
              <a:t>	3</a:t>
            </a:r>
            <a:r>
              <a:rPr lang="en-US" sz="2000" baseline="30000" dirty="0">
                <a:solidFill>
                  <a:schemeClr val="bg1"/>
                </a:solidFill>
              </a:rPr>
              <a:t>rd</a:t>
            </a:r>
            <a:r>
              <a:rPr lang="en-US" sz="2000" dirty="0">
                <a:solidFill>
                  <a:schemeClr val="bg1"/>
                </a:solidFill>
              </a:rPr>
              <a:t> infraction: Dismissal and $250 replacement fee</a:t>
            </a:r>
          </a:p>
          <a:p>
            <a:pPr marL="0" indent="0">
              <a:lnSpc>
                <a:spcPct val="100000"/>
              </a:lnSpc>
              <a:buNone/>
            </a:pPr>
            <a:r>
              <a:rPr lang="en-US" sz="2000" dirty="0">
                <a:solidFill>
                  <a:schemeClr val="bg1"/>
                </a:solidFill>
              </a:rPr>
              <a:t>iPhone and Droid Damage/Loss/Theft</a:t>
            </a:r>
          </a:p>
          <a:p>
            <a:pPr marL="0" indent="0">
              <a:lnSpc>
                <a:spcPct val="100000"/>
              </a:lnSpc>
              <a:buNone/>
            </a:pPr>
            <a:r>
              <a:rPr lang="en-US" sz="2000" dirty="0">
                <a:solidFill>
                  <a:schemeClr val="bg1"/>
                </a:solidFill>
              </a:rPr>
              <a:t>	1</a:t>
            </a:r>
            <a:r>
              <a:rPr lang="en-US" sz="2000" baseline="30000" dirty="0">
                <a:solidFill>
                  <a:schemeClr val="bg1"/>
                </a:solidFill>
              </a:rPr>
              <a:t>st</a:t>
            </a:r>
            <a:r>
              <a:rPr lang="en-US" sz="2000" dirty="0">
                <a:solidFill>
                  <a:schemeClr val="bg1"/>
                </a:solidFill>
              </a:rPr>
              <a:t> infraction: Write up and warning</a:t>
            </a:r>
          </a:p>
          <a:p>
            <a:pPr marL="0" indent="0">
              <a:lnSpc>
                <a:spcPct val="100000"/>
              </a:lnSpc>
              <a:buNone/>
            </a:pPr>
            <a:r>
              <a:rPr lang="en-US" sz="2000" dirty="0">
                <a:solidFill>
                  <a:schemeClr val="bg1"/>
                </a:solidFill>
              </a:rPr>
              <a:t>	2</a:t>
            </a:r>
            <a:r>
              <a:rPr lang="en-US" sz="2000" baseline="30000" dirty="0">
                <a:solidFill>
                  <a:schemeClr val="bg1"/>
                </a:solidFill>
              </a:rPr>
              <a:t>nd</a:t>
            </a:r>
            <a:r>
              <a:rPr lang="en-US" sz="2000" dirty="0">
                <a:solidFill>
                  <a:schemeClr val="bg1"/>
                </a:solidFill>
              </a:rPr>
              <a:t> infraction: Write up and $200 replacement fee</a:t>
            </a:r>
          </a:p>
          <a:p>
            <a:pPr marL="0" indent="0">
              <a:lnSpc>
                <a:spcPct val="100000"/>
              </a:lnSpc>
              <a:buNone/>
            </a:pPr>
            <a:r>
              <a:rPr lang="en-US" sz="2000" dirty="0">
                <a:solidFill>
                  <a:schemeClr val="bg1"/>
                </a:solidFill>
              </a:rPr>
              <a:t>	3</a:t>
            </a:r>
            <a:r>
              <a:rPr lang="en-US" sz="2000" baseline="30000" dirty="0">
                <a:solidFill>
                  <a:schemeClr val="bg1"/>
                </a:solidFill>
              </a:rPr>
              <a:t>rd</a:t>
            </a:r>
            <a:r>
              <a:rPr lang="en-US" sz="2000" dirty="0">
                <a:solidFill>
                  <a:schemeClr val="bg1"/>
                </a:solidFill>
              </a:rPr>
              <a:t> infraction: Dismissal and $300 replacement fee</a:t>
            </a:r>
          </a:p>
          <a:p>
            <a:pPr marL="0" indent="0">
              <a:lnSpc>
                <a:spcPct val="100000"/>
              </a:lnSpc>
              <a:buNone/>
            </a:pPr>
            <a:r>
              <a:rPr lang="en-US" sz="2000" dirty="0">
                <a:solidFill>
                  <a:schemeClr val="bg1"/>
                </a:solidFill>
              </a:rPr>
              <a:t>Laptop Damage/Loss/Theft</a:t>
            </a:r>
          </a:p>
          <a:p>
            <a:pPr marL="0" indent="0">
              <a:lnSpc>
                <a:spcPct val="100000"/>
              </a:lnSpc>
              <a:buNone/>
            </a:pPr>
            <a:r>
              <a:rPr lang="en-US" sz="2000" dirty="0">
                <a:solidFill>
                  <a:schemeClr val="bg1"/>
                </a:solidFill>
              </a:rPr>
              <a:t>	1</a:t>
            </a:r>
            <a:r>
              <a:rPr lang="en-US" sz="2000" baseline="30000" dirty="0">
                <a:solidFill>
                  <a:schemeClr val="bg1"/>
                </a:solidFill>
              </a:rPr>
              <a:t>st</a:t>
            </a:r>
            <a:r>
              <a:rPr lang="en-US" sz="2000" dirty="0">
                <a:solidFill>
                  <a:schemeClr val="bg1"/>
                </a:solidFill>
              </a:rPr>
              <a:t> infraction: Write up and warning</a:t>
            </a:r>
          </a:p>
          <a:p>
            <a:pPr marL="0" indent="0">
              <a:lnSpc>
                <a:spcPct val="100000"/>
              </a:lnSpc>
              <a:buNone/>
            </a:pPr>
            <a:r>
              <a:rPr lang="en-US" sz="2000" dirty="0">
                <a:solidFill>
                  <a:schemeClr val="bg1"/>
                </a:solidFill>
              </a:rPr>
              <a:t>	2</a:t>
            </a:r>
            <a:r>
              <a:rPr lang="en-US" sz="2000" baseline="30000" dirty="0">
                <a:solidFill>
                  <a:schemeClr val="bg1"/>
                </a:solidFill>
              </a:rPr>
              <a:t>nd</a:t>
            </a:r>
            <a:r>
              <a:rPr lang="en-US" sz="2000" dirty="0">
                <a:solidFill>
                  <a:schemeClr val="bg1"/>
                </a:solidFill>
              </a:rPr>
              <a:t> infraction: Write up and $150 replacement fee (0-2 years old), $50 (2+ years old)</a:t>
            </a:r>
          </a:p>
          <a:p>
            <a:pPr marL="0" indent="0">
              <a:lnSpc>
                <a:spcPct val="100000"/>
              </a:lnSpc>
              <a:buNone/>
            </a:pPr>
            <a:r>
              <a:rPr lang="en-US" sz="2000" dirty="0">
                <a:solidFill>
                  <a:schemeClr val="bg1"/>
                </a:solidFill>
              </a:rPr>
              <a:t>	3</a:t>
            </a:r>
            <a:r>
              <a:rPr lang="en-US" sz="2000" baseline="30000" dirty="0">
                <a:solidFill>
                  <a:schemeClr val="bg1"/>
                </a:solidFill>
              </a:rPr>
              <a:t>rd</a:t>
            </a:r>
            <a:r>
              <a:rPr lang="en-US" sz="2000" dirty="0">
                <a:solidFill>
                  <a:schemeClr val="bg1"/>
                </a:solidFill>
              </a:rPr>
              <a:t> infraction: Dismissal and $150 replacement fee (0-2 years old, $50 (2% years old)</a:t>
            </a:r>
          </a:p>
          <a:p>
            <a:pPr marL="0" indent="0">
              <a:lnSpc>
                <a:spcPct val="100000"/>
              </a:lnSpc>
              <a:buNone/>
            </a:pPr>
            <a:r>
              <a:rPr lang="en-US" sz="2000" dirty="0">
                <a:solidFill>
                  <a:schemeClr val="bg1"/>
                </a:solidFill>
              </a:rPr>
              <a:t>Desktop Damage/Loss/Theft</a:t>
            </a:r>
          </a:p>
          <a:p>
            <a:pPr marL="0" indent="0">
              <a:lnSpc>
                <a:spcPct val="100000"/>
              </a:lnSpc>
              <a:buNone/>
            </a:pPr>
            <a:r>
              <a:rPr lang="en-US" sz="2000" dirty="0">
                <a:solidFill>
                  <a:schemeClr val="bg1"/>
                </a:solidFill>
              </a:rPr>
              <a:t>	1</a:t>
            </a:r>
            <a:r>
              <a:rPr lang="en-US" sz="2000" baseline="30000" dirty="0">
                <a:solidFill>
                  <a:schemeClr val="bg1"/>
                </a:solidFill>
              </a:rPr>
              <a:t>st</a:t>
            </a:r>
            <a:r>
              <a:rPr lang="en-US" sz="2000" dirty="0">
                <a:solidFill>
                  <a:schemeClr val="bg1"/>
                </a:solidFill>
              </a:rPr>
              <a:t> infraction: Write up and warning</a:t>
            </a:r>
          </a:p>
          <a:p>
            <a:pPr marL="0" indent="0">
              <a:lnSpc>
                <a:spcPct val="100000"/>
              </a:lnSpc>
              <a:buNone/>
            </a:pPr>
            <a:r>
              <a:rPr lang="en-US" sz="2000" dirty="0">
                <a:solidFill>
                  <a:schemeClr val="bg1"/>
                </a:solidFill>
              </a:rPr>
              <a:t>	2</a:t>
            </a:r>
            <a:r>
              <a:rPr lang="en-US" sz="2000" baseline="30000" dirty="0">
                <a:solidFill>
                  <a:schemeClr val="bg1"/>
                </a:solidFill>
              </a:rPr>
              <a:t>nd</a:t>
            </a:r>
            <a:r>
              <a:rPr lang="en-US" sz="2000" dirty="0">
                <a:solidFill>
                  <a:schemeClr val="bg1"/>
                </a:solidFill>
              </a:rPr>
              <a:t> infraction: Write up and $200 replacement fee (0-2 years old), $50 replacement fee (2+ years old)</a:t>
            </a:r>
          </a:p>
          <a:p>
            <a:pPr marL="0" indent="0">
              <a:lnSpc>
                <a:spcPct val="100000"/>
              </a:lnSpc>
              <a:buNone/>
            </a:pPr>
            <a:r>
              <a:rPr lang="en-US" sz="2000" dirty="0">
                <a:solidFill>
                  <a:schemeClr val="bg1"/>
                </a:solidFill>
              </a:rPr>
              <a:t>	3</a:t>
            </a:r>
            <a:r>
              <a:rPr lang="en-US" sz="2000" baseline="30000" dirty="0">
                <a:solidFill>
                  <a:schemeClr val="bg1"/>
                </a:solidFill>
              </a:rPr>
              <a:t>rd</a:t>
            </a:r>
            <a:r>
              <a:rPr lang="en-US" sz="2000" dirty="0">
                <a:solidFill>
                  <a:schemeClr val="bg1"/>
                </a:solidFill>
              </a:rPr>
              <a:t> infraction: Dismissal and $200 replacement fee (0-2 years old), $50 replacement fee (2+ years old)</a:t>
            </a:r>
          </a:p>
        </p:txBody>
      </p:sp>
    </p:spTree>
    <p:extLst>
      <p:ext uri="{BB962C8B-B14F-4D97-AF65-F5344CB8AC3E}">
        <p14:creationId xmlns:p14="http://schemas.microsoft.com/office/powerpoint/2010/main" val="1281388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55736"/>
          </a:xfrm>
        </p:spPr>
        <p:txBody>
          <a:bodyPr/>
          <a:lstStyle/>
          <a:p>
            <a:r>
              <a:rPr lang="en-US" dirty="0">
                <a:solidFill>
                  <a:schemeClr val="bg1"/>
                </a:solidFill>
              </a:rPr>
              <a:t>Major points</a:t>
            </a:r>
          </a:p>
        </p:txBody>
      </p:sp>
      <p:sp>
        <p:nvSpPr>
          <p:cNvPr id="3" name="Content Placeholder 2"/>
          <p:cNvSpPr>
            <a:spLocks noGrp="1"/>
          </p:cNvSpPr>
          <p:nvPr>
            <p:ph idx="1"/>
          </p:nvPr>
        </p:nvSpPr>
        <p:spPr>
          <a:xfrm>
            <a:off x="1141412" y="1674254"/>
            <a:ext cx="9905999" cy="4610636"/>
          </a:xfrm>
        </p:spPr>
        <p:txBody>
          <a:bodyPr>
            <a:normAutofit/>
          </a:bodyPr>
          <a:lstStyle/>
          <a:p>
            <a:r>
              <a:rPr lang="en-US" dirty="0">
                <a:solidFill>
                  <a:schemeClr val="bg1"/>
                </a:solidFill>
              </a:rPr>
              <a:t>It is EVERYONE’S responsibility to secure their CTS-issued electronic equipment</a:t>
            </a:r>
          </a:p>
          <a:p>
            <a:r>
              <a:rPr lang="en-US" dirty="0">
                <a:solidFill>
                  <a:schemeClr val="bg1"/>
                </a:solidFill>
              </a:rPr>
              <a:t>It is EVERYONE’S responsibility to use devices appropriately</a:t>
            </a:r>
          </a:p>
          <a:p>
            <a:pPr lvl="1"/>
            <a:r>
              <a:rPr lang="en-US" dirty="0">
                <a:solidFill>
                  <a:schemeClr val="bg1"/>
                </a:solidFill>
              </a:rPr>
              <a:t>No personal devices used in the </a:t>
            </a:r>
            <a:r>
              <a:rPr lang="en-US" dirty="0" err="1">
                <a:solidFill>
                  <a:schemeClr val="bg1"/>
                </a:solidFill>
              </a:rPr>
              <a:t>dept</a:t>
            </a:r>
            <a:r>
              <a:rPr lang="en-US" dirty="0">
                <a:solidFill>
                  <a:schemeClr val="bg1"/>
                </a:solidFill>
              </a:rPr>
              <a:t> unless approved by AD</a:t>
            </a:r>
          </a:p>
          <a:p>
            <a:r>
              <a:rPr lang="en-US" dirty="0">
                <a:solidFill>
                  <a:schemeClr val="bg1"/>
                </a:solidFill>
              </a:rPr>
              <a:t>It is EVERYONE’S responsibility to abide by HIPAA regulations in all communications and interactions</a:t>
            </a:r>
          </a:p>
          <a:p>
            <a:pPr lvl="1"/>
            <a:r>
              <a:rPr lang="en-US" dirty="0">
                <a:solidFill>
                  <a:schemeClr val="bg1"/>
                </a:solidFill>
              </a:rPr>
              <a:t>No patient names, photos, videos, insurance numbers or other identifying information or protected company information in emails, texts, or postings to social media</a:t>
            </a:r>
          </a:p>
          <a:p>
            <a:r>
              <a:rPr lang="en-US" dirty="0">
                <a:solidFill>
                  <a:schemeClr val="bg1"/>
                </a:solidFill>
              </a:rPr>
              <a:t>There are consequences for breach of CTS policy or damage/loss of equipment</a:t>
            </a:r>
          </a:p>
        </p:txBody>
      </p:sp>
    </p:spTree>
    <p:extLst>
      <p:ext uri="{BB962C8B-B14F-4D97-AF65-F5344CB8AC3E}">
        <p14:creationId xmlns:p14="http://schemas.microsoft.com/office/powerpoint/2010/main" val="1156577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58767"/>
          </a:xfrm>
        </p:spPr>
        <p:txBody>
          <a:bodyPr/>
          <a:lstStyle/>
          <a:p>
            <a:r>
              <a:rPr lang="en-US" dirty="0">
                <a:solidFill>
                  <a:schemeClr val="bg1"/>
                </a:solidFill>
              </a:rPr>
              <a:t>For questions or Issues</a:t>
            </a:r>
          </a:p>
        </p:txBody>
      </p:sp>
      <p:sp>
        <p:nvSpPr>
          <p:cNvPr id="3" name="Content Placeholder 2"/>
          <p:cNvSpPr>
            <a:spLocks noGrp="1"/>
          </p:cNvSpPr>
          <p:nvPr>
            <p:ph idx="1"/>
          </p:nvPr>
        </p:nvSpPr>
        <p:spPr>
          <a:xfrm>
            <a:off x="1141412" y="1880315"/>
            <a:ext cx="9905999" cy="3910886"/>
          </a:xfrm>
        </p:spPr>
        <p:txBody>
          <a:bodyPr/>
          <a:lstStyle/>
          <a:p>
            <a:r>
              <a:rPr lang="en-US" dirty="0">
                <a:solidFill>
                  <a:schemeClr val="bg1"/>
                </a:solidFill>
              </a:rPr>
              <a:t>Katie Neal</a:t>
            </a:r>
          </a:p>
          <a:p>
            <a:pPr lvl="1"/>
            <a:r>
              <a:rPr lang="en-US" dirty="0">
                <a:solidFill>
                  <a:schemeClr val="bg1"/>
                </a:solidFill>
              </a:rPr>
              <a:t>katien@carolinatherapy.net</a:t>
            </a:r>
          </a:p>
          <a:p>
            <a:pPr lvl="1"/>
            <a:r>
              <a:rPr lang="en-US" dirty="0">
                <a:solidFill>
                  <a:schemeClr val="bg1"/>
                </a:solidFill>
              </a:rPr>
              <a:t>910-892-0027</a:t>
            </a:r>
          </a:p>
          <a:p>
            <a:r>
              <a:rPr lang="en-US" dirty="0">
                <a:solidFill>
                  <a:schemeClr val="bg1"/>
                </a:solidFill>
              </a:rPr>
              <a:t>Chastity Strickland, HR Director</a:t>
            </a:r>
          </a:p>
          <a:p>
            <a:pPr lvl="1"/>
            <a:r>
              <a:rPr lang="en-US" dirty="0">
                <a:solidFill>
                  <a:schemeClr val="bg1"/>
                </a:solidFill>
              </a:rPr>
              <a:t>chastitys@carolinatherapy.net</a:t>
            </a:r>
          </a:p>
          <a:p>
            <a:pPr lvl="1"/>
            <a:r>
              <a:rPr lang="en-US" dirty="0">
                <a:solidFill>
                  <a:schemeClr val="bg1"/>
                </a:solidFill>
              </a:rPr>
              <a:t>910-892-0027</a:t>
            </a:r>
          </a:p>
        </p:txBody>
      </p:sp>
    </p:spTree>
    <p:extLst>
      <p:ext uri="{BB962C8B-B14F-4D97-AF65-F5344CB8AC3E}">
        <p14:creationId xmlns:p14="http://schemas.microsoft.com/office/powerpoint/2010/main" val="903994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Acceptable Use </a:t>
            </a:r>
          </a:p>
        </p:txBody>
      </p:sp>
      <p:sp>
        <p:nvSpPr>
          <p:cNvPr id="3" name="Content Placeholder 2"/>
          <p:cNvSpPr>
            <a:spLocks noGrp="1"/>
          </p:cNvSpPr>
          <p:nvPr>
            <p:ph idx="1"/>
          </p:nvPr>
        </p:nvSpPr>
        <p:spPr>
          <a:xfrm>
            <a:off x="1141412" y="1725769"/>
            <a:ext cx="9905999" cy="4065432"/>
          </a:xfrm>
        </p:spPr>
        <p:txBody>
          <a:bodyPr>
            <a:normAutofit lnSpcReduction="10000"/>
          </a:bodyPr>
          <a:lstStyle/>
          <a:p>
            <a:r>
              <a:rPr lang="en-US" dirty="0">
                <a:solidFill>
                  <a:schemeClr val="bg1"/>
                </a:solidFill>
              </a:rPr>
              <a:t>CTS Information Technology refers to all personal and company-owned computer/electronic devices used for CTS purposes, data, applications, and the supporting networking infrastructure. </a:t>
            </a:r>
          </a:p>
          <a:p>
            <a:r>
              <a:rPr lang="en-US" dirty="0">
                <a:solidFill>
                  <a:schemeClr val="bg1"/>
                </a:solidFill>
              </a:rPr>
              <a:t>IT is a vital part of our documentation and delivery of patient services, human resources, and our continuing education:</a:t>
            </a:r>
          </a:p>
          <a:p>
            <a:pPr marL="0" indent="0">
              <a:buNone/>
            </a:pPr>
            <a:endParaRPr lang="en-US" dirty="0">
              <a:solidFill>
                <a:schemeClr val="bg1"/>
              </a:solidFill>
            </a:endParaRPr>
          </a:p>
          <a:p>
            <a:pPr lvl="1"/>
            <a:r>
              <a:rPr lang="en-US" dirty="0">
                <a:solidFill>
                  <a:schemeClr val="bg1"/>
                </a:solidFill>
              </a:rPr>
              <a:t>All client information and treatment plans are electronically created and stored</a:t>
            </a:r>
          </a:p>
          <a:p>
            <a:pPr lvl="1"/>
            <a:r>
              <a:rPr lang="en-US" dirty="0">
                <a:solidFill>
                  <a:schemeClr val="bg1"/>
                </a:solidFill>
              </a:rPr>
              <a:t>All full-time therapy staff receive an electronic device to conduct client-centered care</a:t>
            </a:r>
          </a:p>
          <a:p>
            <a:pPr lvl="1"/>
            <a:r>
              <a:rPr lang="en-US" dirty="0">
                <a:solidFill>
                  <a:schemeClr val="bg1"/>
                </a:solidFill>
              </a:rPr>
              <a:t>Every facility and clinic has internet access</a:t>
            </a:r>
          </a:p>
        </p:txBody>
      </p:sp>
    </p:spTree>
    <p:extLst>
      <p:ext uri="{BB962C8B-B14F-4D97-AF65-F5344CB8AC3E}">
        <p14:creationId xmlns:p14="http://schemas.microsoft.com/office/powerpoint/2010/main" val="390157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Acceptable Use</a:t>
            </a:r>
          </a:p>
        </p:txBody>
      </p:sp>
      <p:sp>
        <p:nvSpPr>
          <p:cNvPr id="3" name="Content Placeholder 2"/>
          <p:cNvSpPr>
            <a:spLocks noGrp="1"/>
          </p:cNvSpPr>
          <p:nvPr>
            <p:ph idx="1"/>
          </p:nvPr>
        </p:nvSpPr>
        <p:spPr>
          <a:xfrm>
            <a:off x="1141412" y="2249487"/>
            <a:ext cx="9905999" cy="3932372"/>
          </a:xfrm>
        </p:spPr>
        <p:txBody>
          <a:bodyPr>
            <a:normAutofit fontScale="92500"/>
          </a:bodyPr>
          <a:lstStyle/>
          <a:p>
            <a:r>
              <a:rPr lang="en-US" dirty="0">
                <a:solidFill>
                  <a:schemeClr val="bg1"/>
                </a:solidFill>
              </a:rPr>
              <a:t>This policy establishes guidelines for acceptable use of CTS-provided information resources. It includes examples of what you can do and what you can not do and what rights you have. Guidelines are based on the following principles:</a:t>
            </a:r>
          </a:p>
          <a:p>
            <a:pPr lvl="1"/>
            <a:r>
              <a:rPr lang="en-US" dirty="0">
                <a:solidFill>
                  <a:schemeClr val="bg1"/>
                </a:solidFill>
              </a:rPr>
              <a:t>Information resources are provided to support the essential mission of CTS</a:t>
            </a:r>
          </a:p>
          <a:p>
            <a:pPr lvl="1"/>
            <a:r>
              <a:rPr lang="en-US" dirty="0">
                <a:solidFill>
                  <a:schemeClr val="bg1"/>
                </a:solidFill>
              </a:rPr>
              <a:t>CTS policies and state and federal law that govern use of information resources</a:t>
            </a:r>
          </a:p>
          <a:p>
            <a:pPr lvl="1"/>
            <a:r>
              <a:rPr lang="en-US" dirty="0">
                <a:solidFill>
                  <a:schemeClr val="bg1"/>
                </a:solidFill>
              </a:rPr>
              <a:t>You are expected to use information resources with courtesy, respect, and integrity</a:t>
            </a:r>
          </a:p>
          <a:p>
            <a:pPr lvl="1"/>
            <a:r>
              <a:rPr lang="en-US" dirty="0">
                <a:solidFill>
                  <a:schemeClr val="bg1"/>
                </a:solidFill>
              </a:rPr>
              <a:t>The IT infrastructure is provided for the entire company. It is finite and requires a large financial commitment to maintain. All users are expected to use it responsibly. </a:t>
            </a:r>
          </a:p>
          <a:p>
            <a:pPr lvl="1"/>
            <a:r>
              <a:rPr lang="en-US" dirty="0">
                <a:solidFill>
                  <a:schemeClr val="bg1"/>
                </a:solidFill>
              </a:rPr>
              <a:t>Because an action is easy to do does not mean it is legal or appropriate</a:t>
            </a:r>
          </a:p>
          <a:p>
            <a:pPr lvl="1"/>
            <a:endParaRPr lang="en-US" dirty="0"/>
          </a:p>
        </p:txBody>
      </p:sp>
    </p:spTree>
    <p:extLst>
      <p:ext uri="{BB962C8B-B14F-4D97-AF65-F5344CB8AC3E}">
        <p14:creationId xmlns:p14="http://schemas.microsoft.com/office/powerpoint/2010/main" val="2006094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29978"/>
          </a:xfrm>
        </p:spPr>
        <p:txBody>
          <a:bodyPr/>
          <a:lstStyle/>
          <a:p>
            <a:r>
              <a:rPr lang="en-US" dirty="0">
                <a:solidFill>
                  <a:schemeClr val="bg1"/>
                </a:solidFill>
              </a:rPr>
              <a:t>Electronic communication</a:t>
            </a:r>
          </a:p>
        </p:txBody>
      </p:sp>
      <p:sp>
        <p:nvSpPr>
          <p:cNvPr id="3" name="Content Placeholder 2"/>
          <p:cNvSpPr>
            <a:spLocks noGrp="1"/>
          </p:cNvSpPr>
          <p:nvPr>
            <p:ph idx="1"/>
          </p:nvPr>
        </p:nvSpPr>
        <p:spPr>
          <a:xfrm>
            <a:off x="1141412" y="1777285"/>
            <a:ext cx="9905999" cy="4013916"/>
          </a:xfrm>
        </p:spPr>
        <p:txBody>
          <a:bodyPr>
            <a:normAutofit fontScale="92500" lnSpcReduction="10000"/>
          </a:bodyPr>
          <a:lstStyle/>
          <a:p>
            <a:r>
              <a:rPr lang="en-US" dirty="0">
                <a:solidFill>
                  <a:schemeClr val="bg1"/>
                </a:solidFill>
              </a:rPr>
              <a:t>Pertains to emails, text messages, faxes, and other forms of electronic messaging</a:t>
            </a:r>
          </a:p>
          <a:p>
            <a:r>
              <a:rPr lang="en-US" dirty="0">
                <a:solidFill>
                  <a:schemeClr val="bg1"/>
                </a:solidFill>
              </a:rPr>
              <a:t>All communication must be compliant with the Health Insurance Portability and Accountability Act of 1996 (HIPAA)</a:t>
            </a:r>
          </a:p>
          <a:p>
            <a:r>
              <a:rPr lang="en-US" dirty="0">
                <a:solidFill>
                  <a:schemeClr val="bg1"/>
                </a:solidFill>
              </a:rPr>
              <a:t>Emails transmitted across a network should never be considered fully private or confidential. Consider them to be electronic postcards – viewable by anyone</a:t>
            </a:r>
          </a:p>
          <a:p>
            <a:r>
              <a:rPr lang="en-US" dirty="0">
                <a:solidFill>
                  <a:schemeClr val="bg1"/>
                </a:solidFill>
              </a:rPr>
              <a:t>CTS respects the contents of saved files to electronic devices. The IT </a:t>
            </a:r>
            <a:r>
              <a:rPr lang="en-US" dirty="0" err="1">
                <a:solidFill>
                  <a:schemeClr val="bg1"/>
                </a:solidFill>
              </a:rPr>
              <a:t>dept</a:t>
            </a:r>
            <a:r>
              <a:rPr lang="en-US" dirty="0">
                <a:solidFill>
                  <a:schemeClr val="bg1"/>
                </a:solidFill>
              </a:rPr>
              <a:t> does monitor the corporate network and will comply with lawful orders of courts (subpoenas, search warrants, </a:t>
            </a:r>
            <a:r>
              <a:rPr lang="en-US" dirty="0" err="1">
                <a:solidFill>
                  <a:schemeClr val="bg1"/>
                </a:solidFill>
              </a:rPr>
              <a:t>etc</a:t>
            </a:r>
            <a:r>
              <a:rPr lang="en-US" dirty="0">
                <a:solidFill>
                  <a:schemeClr val="bg1"/>
                </a:solidFill>
              </a:rPr>
              <a:t>) to access copies of system files, email content, or other information. </a:t>
            </a:r>
          </a:p>
        </p:txBody>
      </p:sp>
    </p:spTree>
    <p:extLst>
      <p:ext uri="{BB962C8B-B14F-4D97-AF65-F5344CB8AC3E}">
        <p14:creationId xmlns:p14="http://schemas.microsoft.com/office/powerpoint/2010/main" val="2919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133009"/>
          </a:xfrm>
        </p:spPr>
        <p:txBody>
          <a:bodyPr/>
          <a:lstStyle/>
          <a:p>
            <a:r>
              <a:rPr lang="en-US" dirty="0">
                <a:solidFill>
                  <a:schemeClr val="bg1"/>
                </a:solidFill>
              </a:rPr>
              <a:t>Electronic communication</a:t>
            </a:r>
          </a:p>
        </p:txBody>
      </p:sp>
      <p:sp>
        <p:nvSpPr>
          <p:cNvPr id="3" name="Content Placeholder 2"/>
          <p:cNvSpPr>
            <a:spLocks noGrp="1"/>
          </p:cNvSpPr>
          <p:nvPr>
            <p:ph idx="1"/>
          </p:nvPr>
        </p:nvSpPr>
        <p:spPr>
          <a:xfrm>
            <a:off x="1141412" y="1944710"/>
            <a:ext cx="9905999" cy="3846491"/>
          </a:xfrm>
        </p:spPr>
        <p:txBody>
          <a:bodyPr/>
          <a:lstStyle/>
          <a:p>
            <a:r>
              <a:rPr lang="en-US" dirty="0">
                <a:solidFill>
                  <a:schemeClr val="bg1"/>
                </a:solidFill>
              </a:rPr>
              <a:t>CTS actively monitors webpages and electronic communications to determine whether impermissible activity is occurring. </a:t>
            </a:r>
          </a:p>
          <a:p>
            <a:r>
              <a:rPr lang="en-US" dirty="0">
                <a:solidFill>
                  <a:schemeClr val="bg1"/>
                </a:solidFill>
              </a:rPr>
              <a:t>If the IT </a:t>
            </a:r>
            <a:r>
              <a:rPr lang="en-US" dirty="0" err="1">
                <a:solidFill>
                  <a:schemeClr val="bg1"/>
                </a:solidFill>
              </a:rPr>
              <a:t>dept</a:t>
            </a:r>
            <a:r>
              <a:rPr lang="en-US" dirty="0">
                <a:solidFill>
                  <a:schemeClr val="bg1"/>
                </a:solidFill>
              </a:rPr>
              <a:t> becomes aware of activity that poses a risk to the network’s proper operation, access may be disabled or blocked. </a:t>
            </a:r>
          </a:p>
          <a:p>
            <a:r>
              <a:rPr lang="en-US" dirty="0">
                <a:solidFill>
                  <a:schemeClr val="bg1"/>
                </a:solidFill>
              </a:rPr>
              <a:t>Any unauthorized distribution of copyrighted materials, corporate information, or client information may be referred to the CTS Operations team for further investigation.</a:t>
            </a:r>
          </a:p>
        </p:txBody>
      </p:sp>
    </p:spTree>
    <p:extLst>
      <p:ext uri="{BB962C8B-B14F-4D97-AF65-F5344CB8AC3E}">
        <p14:creationId xmlns:p14="http://schemas.microsoft.com/office/powerpoint/2010/main" val="2795503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68614"/>
          </a:xfrm>
        </p:spPr>
        <p:txBody>
          <a:bodyPr/>
          <a:lstStyle/>
          <a:p>
            <a:r>
              <a:rPr lang="en-US" dirty="0">
                <a:solidFill>
                  <a:schemeClr val="bg1"/>
                </a:solidFill>
              </a:rPr>
              <a:t>Responsibilities</a:t>
            </a:r>
          </a:p>
        </p:txBody>
      </p:sp>
      <p:sp>
        <p:nvSpPr>
          <p:cNvPr id="3" name="Content Placeholder 2"/>
          <p:cNvSpPr>
            <a:spLocks noGrp="1"/>
          </p:cNvSpPr>
          <p:nvPr>
            <p:ph idx="1"/>
          </p:nvPr>
        </p:nvSpPr>
        <p:spPr>
          <a:xfrm>
            <a:off x="1141412" y="1687132"/>
            <a:ext cx="9905999" cy="4456091"/>
          </a:xfrm>
        </p:spPr>
        <p:txBody>
          <a:bodyPr>
            <a:normAutofit fontScale="85000" lnSpcReduction="20000"/>
          </a:bodyPr>
          <a:lstStyle/>
          <a:p>
            <a:pPr marL="457200" indent="-457200">
              <a:buAutoNum type="arabicPeriod"/>
            </a:pPr>
            <a:r>
              <a:rPr lang="en-US" dirty="0">
                <a:solidFill>
                  <a:schemeClr val="bg1"/>
                </a:solidFill>
              </a:rPr>
              <a:t>Protecting IT Resources from Physical Access – You must control unauthorized use of your corporate information resources by preventing others from obtaining access. </a:t>
            </a:r>
          </a:p>
          <a:p>
            <a:pPr marL="457200" indent="-457200">
              <a:buAutoNum type="arabicPeriod"/>
            </a:pPr>
            <a:r>
              <a:rPr lang="en-US" dirty="0">
                <a:solidFill>
                  <a:schemeClr val="bg1"/>
                </a:solidFill>
              </a:rPr>
              <a:t>Protecting IT Resources from Electronic Access – You must protect your information resources from unauthorized electronic access by using effective passwords and by safeguarding those passwords. </a:t>
            </a:r>
          </a:p>
          <a:p>
            <a:pPr marL="457200" indent="-457200">
              <a:buAutoNum type="arabicPeriod"/>
            </a:pPr>
            <a:r>
              <a:rPr lang="en-US" dirty="0">
                <a:solidFill>
                  <a:schemeClr val="bg1"/>
                </a:solidFill>
              </a:rPr>
              <a:t>Using Electronic Communications Responsibly – CTS electronic communications should be used for corporate-related activities in an ethical and responsible manner – free of patient names and other identifying information. </a:t>
            </a:r>
          </a:p>
          <a:p>
            <a:pPr marL="0" indent="0">
              <a:buNone/>
            </a:pPr>
            <a:r>
              <a:rPr lang="en-US" dirty="0">
                <a:solidFill>
                  <a:schemeClr val="bg1"/>
                </a:solidFill>
              </a:rPr>
              <a:t>All stored electronic correspondence belongs to CTS. It should be considered private and confidential unless CTS or an authorized agent has explicitly made it available to others. Any destruction, modification, or deletion of company property or stored information will result in counseling. </a:t>
            </a:r>
          </a:p>
          <a:p>
            <a:pPr marL="0" indent="0">
              <a:buNone/>
            </a:pPr>
            <a:endParaRPr lang="en-US" dirty="0"/>
          </a:p>
        </p:txBody>
      </p:sp>
    </p:spTree>
    <p:extLst>
      <p:ext uri="{BB962C8B-B14F-4D97-AF65-F5344CB8AC3E}">
        <p14:creationId xmlns:p14="http://schemas.microsoft.com/office/powerpoint/2010/main" val="162193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78462"/>
          </a:xfrm>
        </p:spPr>
        <p:txBody>
          <a:bodyPr/>
          <a:lstStyle/>
          <a:p>
            <a:r>
              <a:rPr lang="en-US" dirty="0">
                <a:solidFill>
                  <a:schemeClr val="bg1"/>
                </a:solidFill>
              </a:rPr>
              <a:t>Responsibilities</a:t>
            </a:r>
          </a:p>
        </p:txBody>
      </p:sp>
      <p:sp>
        <p:nvSpPr>
          <p:cNvPr id="3" name="Content Placeholder 2"/>
          <p:cNvSpPr>
            <a:spLocks noGrp="1"/>
          </p:cNvSpPr>
          <p:nvPr>
            <p:ph idx="1"/>
          </p:nvPr>
        </p:nvSpPr>
        <p:spPr>
          <a:xfrm>
            <a:off x="1141412" y="1725768"/>
            <a:ext cx="9905999" cy="4471831"/>
          </a:xfrm>
        </p:spPr>
        <p:txBody>
          <a:bodyPr>
            <a:normAutofit fontScale="85000" lnSpcReduction="20000"/>
          </a:bodyPr>
          <a:lstStyle/>
          <a:p>
            <a:pPr marL="0" indent="0">
              <a:buNone/>
            </a:pPr>
            <a:endParaRPr lang="en-US" dirty="0"/>
          </a:p>
          <a:p>
            <a:pPr marL="0" indent="0">
              <a:buNone/>
            </a:pPr>
            <a:r>
              <a:rPr lang="en-US" dirty="0"/>
              <a:t>4</a:t>
            </a:r>
            <a:r>
              <a:rPr lang="en-US" dirty="0">
                <a:solidFill>
                  <a:schemeClr val="bg1"/>
                </a:solidFill>
              </a:rPr>
              <a:t>. Use of Personal Electronic Devices – Personal devices should be locked away with other personal property in a secure location and are discouraged from being used in the workplace. Personal cell phones and other devices should be turned off during the workday unless approved in writing by the Area Director. Under no circumstances should a personal electronic device be used to communication, record, or store protected patient health information, patient photographs, patient videos, etc. Recording, storing, and/or transmitting protected health information, patient photographs/videos, </a:t>
            </a:r>
            <a:r>
              <a:rPr lang="en-US" dirty="0" err="1">
                <a:solidFill>
                  <a:schemeClr val="bg1"/>
                </a:solidFill>
              </a:rPr>
              <a:t>etc</a:t>
            </a:r>
            <a:r>
              <a:rPr lang="en-US" dirty="0">
                <a:solidFill>
                  <a:schemeClr val="bg1"/>
                </a:solidFill>
              </a:rPr>
              <a:t> must be done on company-owned equipment, be accompanied with any appropriate waiver signed by the patient/POA, and done with the approval of the company President.  </a:t>
            </a:r>
          </a:p>
          <a:p>
            <a:pPr marL="0" indent="0">
              <a:buNone/>
            </a:pPr>
            <a:endParaRPr lang="en-US" dirty="0">
              <a:solidFill>
                <a:schemeClr val="bg1"/>
              </a:solidFill>
            </a:endParaRPr>
          </a:p>
          <a:p>
            <a:pPr marL="0" indent="0">
              <a:buNone/>
            </a:pPr>
            <a:r>
              <a:rPr lang="en-US" dirty="0">
                <a:solidFill>
                  <a:schemeClr val="bg1"/>
                </a:solidFill>
              </a:rPr>
              <a:t> </a:t>
            </a:r>
          </a:p>
        </p:txBody>
      </p:sp>
    </p:spTree>
    <p:extLst>
      <p:ext uri="{BB962C8B-B14F-4D97-AF65-F5344CB8AC3E}">
        <p14:creationId xmlns:p14="http://schemas.microsoft.com/office/powerpoint/2010/main" val="3463334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888310"/>
          </a:xfrm>
        </p:spPr>
        <p:txBody>
          <a:bodyPr/>
          <a:lstStyle/>
          <a:p>
            <a:r>
              <a:rPr lang="en-US" dirty="0">
                <a:solidFill>
                  <a:schemeClr val="bg1"/>
                </a:solidFill>
              </a:rPr>
              <a:t>Responsibilities</a:t>
            </a:r>
          </a:p>
        </p:txBody>
      </p:sp>
      <p:sp>
        <p:nvSpPr>
          <p:cNvPr id="3" name="Content Placeholder 2"/>
          <p:cNvSpPr>
            <a:spLocks noGrp="1"/>
          </p:cNvSpPr>
          <p:nvPr>
            <p:ph idx="1"/>
          </p:nvPr>
        </p:nvSpPr>
        <p:spPr>
          <a:xfrm>
            <a:off x="1141412" y="1841678"/>
            <a:ext cx="9905999" cy="4378817"/>
          </a:xfrm>
        </p:spPr>
        <p:txBody>
          <a:bodyPr>
            <a:normAutofit fontScale="85000" lnSpcReduction="20000"/>
          </a:bodyPr>
          <a:lstStyle/>
          <a:p>
            <a:pPr marL="0" indent="0">
              <a:buNone/>
            </a:pPr>
            <a:r>
              <a:rPr lang="en-US" dirty="0">
                <a:solidFill>
                  <a:schemeClr val="bg1"/>
                </a:solidFill>
              </a:rPr>
              <a:t>5. Using Limited Resources Responsibly, Efficiently, and Fairly – Network resources must be used in an efficient and fair manner. It is not responsible to use disproportionate amounts of IT resources (ex: peer-to-peer applications, streaming media at high bit rates, serving a multi-user online game, </a:t>
            </a:r>
            <a:r>
              <a:rPr lang="en-US" dirty="0" err="1">
                <a:solidFill>
                  <a:schemeClr val="bg1"/>
                </a:solidFill>
              </a:rPr>
              <a:t>etc</a:t>
            </a:r>
            <a:r>
              <a:rPr lang="en-US" dirty="0">
                <a:solidFill>
                  <a:schemeClr val="bg1"/>
                </a:solidFill>
              </a:rPr>
              <a:t>). </a:t>
            </a:r>
          </a:p>
          <a:p>
            <a:pPr marL="0" indent="0">
              <a:buNone/>
            </a:pPr>
            <a:r>
              <a:rPr lang="en-US" dirty="0">
                <a:solidFill>
                  <a:schemeClr val="bg1"/>
                </a:solidFill>
              </a:rPr>
              <a:t>6. Complying with the Terms of the User Agreement- CTS staff are expected to read, understand, and comply with the terms of the agreement you acknowledge annually. Refer to the CTS IT Director with any questions. </a:t>
            </a:r>
          </a:p>
          <a:p>
            <a:pPr marL="0" indent="0">
              <a:buNone/>
            </a:pPr>
            <a:r>
              <a:rPr lang="en-US" dirty="0">
                <a:solidFill>
                  <a:schemeClr val="bg1"/>
                </a:solidFill>
              </a:rPr>
              <a:t>7. Complying with CTS Rules and Federal Laws – CTS staff are expected to comply with all applicable corporate regulations and federal and state laws. </a:t>
            </a:r>
          </a:p>
          <a:p>
            <a:pPr marL="0" indent="0">
              <a:buNone/>
            </a:pPr>
            <a:endParaRPr lang="en-US" dirty="0"/>
          </a:p>
          <a:p>
            <a:pPr marL="0" indent="0">
              <a:buNone/>
            </a:pPr>
            <a:r>
              <a:rPr lang="en-US" dirty="0">
                <a:solidFill>
                  <a:schemeClr val="bg1"/>
                </a:solidFill>
              </a:rPr>
              <a:t>CTS reserves the right to terminate computing services of users who violate rules or infringe on rights of copyright holders and proceed with disciplinary action up to and including termination</a:t>
            </a:r>
          </a:p>
        </p:txBody>
      </p:sp>
    </p:spTree>
    <p:extLst>
      <p:ext uri="{BB962C8B-B14F-4D97-AF65-F5344CB8AC3E}">
        <p14:creationId xmlns:p14="http://schemas.microsoft.com/office/powerpoint/2010/main" val="2727247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589</TotalTime>
  <Words>2518</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Tw Cen MT</vt:lpstr>
      <vt:lpstr>Circuit</vt:lpstr>
      <vt:lpstr>HIPAA and electronic devices </vt:lpstr>
      <vt:lpstr>PowerPoint Presentation</vt:lpstr>
      <vt:lpstr>Acceptable Use </vt:lpstr>
      <vt:lpstr>Acceptable Use</vt:lpstr>
      <vt:lpstr>Electronic communication</vt:lpstr>
      <vt:lpstr>Electronic communication</vt:lpstr>
      <vt:lpstr>Responsibilities</vt:lpstr>
      <vt:lpstr>Responsibilities</vt:lpstr>
      <vt:lpstr>Responsibilities</vt:lpstr>
      <vt:lpstr>Requirements</vt:lpstr>
      <vt:lpstr>Requirements</vt:lpstr>
      <vt:lpstr>Requirements</vt:lpstr>
      <vt:lpstr>Requirements</vt:lpstr>
      <vt:lpstr>Social Computing and Networking</vt:lpstr>
      <vt:lpstr>Social Computing and Networking</vt:lpstr>
      <vt:lpstr>Social Computing and Networking</vt:lpstr>
      <vt:lpstr>Internet Use and Monitoring</vt:lpstr>
      <vt:lpstr>Password Policy</vt:lpstr>
      <vt:lpstr>Password Policy</vt:lpstr>
      <vt:lpstr>Password Policy</vt:lpstr>
      <vt:lpstr>Password Policy</vt:lpstr>
      <vt:lpstr>Workstation and Equipment Security</vt:lpstr>
      <vt:lpstr>Workstation and Equipment Security</vt:lpstr>
      <vt:lpstr>Workstation and Equipment Security</vt:lpstr>
      <vt:lpstr>Workstation and Equipment Security</vt:lpstr>
      <vt:lpstr>Disciplinary Actions</vt:lpstr>
      <vt:lpstr>Disciplinary Actions</vt:lpstr>
      <vt:lpstr>Major points</vt:lpstr>
      <vt:lpstr>For questions or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and electronic devices</dc:title>
  <dc:creator>Brad Myers</dc:creator>
  <cp:lastModifiedBy>Human Resources</cp:lastModifiedBy>
  <cp:revision>32</cp:revision>
  <dcterms:created xsi:type="dcterms:W3CDTF">2014-07-17T16:37:14Z</dcterms:created>
  <dcterms:modified xsi:type="dcterms:W3CDTF">2019-07-31T15:45:44Z</dcterms:modified>
</cp:coreProperties>
</file>