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1" r:id="rId10"/>
    <p:sldId id="264" r:id="rId11"/>
    <p:sldId id="265" r:id="rId12"/>
    <p:sldId id="266" r:id="rId13"/>
    <p:sldId id="267" r:id="rId14"/>
    <p:sldId id="268" r:id="rId15"/>
    <p:sldId id="270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7D1619-C6A1-49FD-8CD2-2EBA988E88AC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6DC949-127E-4BD9-9C8F-EAC890EA9AC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6DC949-127E-4BD9-9C8F-EAC890EA9AC1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934C-61E9-46C5-B245-8BB9541E44E3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EAC1-C7E5-4A67-B2F5-571D4F5B2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934C-61E9-46C5-B245-8BB9541E44E3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EAC1-C7E5-4A67-B2F5-571D4F5B2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934C-61E9-46C5-B245-8BB9541E44E3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EAC1-C7E5-4A67-B2F5-571D4F5B2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934C-61E9-46C5-B245-8BB9541E44E3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EAC1-C7E5-4A67-B2F5-571D4F5B2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934C-61E9-46C5-B245-8BB9541E44E3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EAC1-C7E5-4A67-B2F5-571D4F5B2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934C-61E9-46C5-B245-8BB9541E44E3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EAC1-C7E5-4A67-B2F5-571D4F5B2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934C-61E9-46C5-B245-8BB9541E44E3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EAC1-C7E5-4A67-B2F5-571D4F5B2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934C-61E9-46C5-B245-8BB9541E44E3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EAC1-C7E5-4A67-B2F5-571D4F5B2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934C-61E9-46C5-B245-8BB9541E44E3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EAC1-C7E5-4A67-B2F5-571D4F5B2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934C-61E9-46C5-B245-8BB9541E44E3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EAC1-C7E5-4A67-B2F5-571D4F5B2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934C-61E9-46C5-B245-8BB9541E44E3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626EAC1-C7E5-4A67-B2F5-571D4F5B2A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492934C-61E9-46C5-B245-8BB9541E44E3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626EAC1-C7E5-4A67-B2F5-571D4F5B2A4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Carolina Therapy Services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New Hire Training</a:t>
            </a:r>
          </a:p>
          <a:p>
            <a:endParaRPr lang="en-US" dirty="0"/>
          </a:p>
        </p:txBody>
      </p:sp>
      <p:pic>
        <p:nvPicPr>
          <p:cNvPr id="2050" name="Picture 2" descr="ctslogo (2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3733800"/>
            <a:ext cx="3733800" cy="1854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DC summaries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Must be completed within 7 days.</a:t>
            </a:r>
          </a:p>
          <a:p>
            <a:r>
              <a:rPr lang="en-US" dirty="0"/>
              <a:t>Can not be completed by COTA’s or PTA’s.</a:t>
            </a:r>
          </a:p>
          <a:p>
            <a:r>
              <a:rPr lang="en-US" dirty="0"/>
              <a:t>Should document:</a:t>
            </a:r>
          </a:p>
          <a:p>
            <a:pPr lvl="1"/>
            <a:r>
              <a:rPr lang="en-US" dirty="0"/>
              <a:t>The reason for DC (</a:t>
            </a:r>
            <a:r>
              <a:rPr lang="en-US" dirty="0" err="1"/>
              <a:t>ie</a:t>
            </a:r>
            <a:r>
              <a:rPr lang="en-US" dirty="0"/>
              <a:t>: Goals met)</a:t>
            </a:r>
          </a:p>
          <a:p>
            <a:pPr lvl="1"/>
            <a:r>
              <a:rPr lang="en-US" dirty="0"/>
              <a:t>Plan for follow-up after DC (</a:t>
            </a:r>
            <a:r>
              <a:rPr lang="en-US" dirty="0" err="1"/>
              <a:t>ie</a:t>
            </a:r>
            <a:r>
              <a:rPr lang="en-US" dirty="0"/>
              <a:t>: restorative nursing, home health, home exercise program)</a:t>
            </a:r>
          </a:p>
          <a:p>
            <a:pPr lvl="1"/>
            <a:r>
              <a:rPr lang="en-US" dirty="0"/>
              <a:t>What skilled services were provided while the patient was on therapy caseload.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 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Reimbursement source for most inpatient hospital and short term SNF patients.</a:t>
            </a:r>
          </a:p>
          <a:p>
            <a:r>
              <a:rPr lang="en-US" dirty="0"/>
              <a:t>SNF Med A is reimbursed by the RUG (Resource Utilization Group) system, with facilities receiving more reimbursement for more therapy minutes. </a:t>
            </a:r>
          </a:p>
          <a:p>
            <a:r>
              <a:rPr lang="en-US" dirty="0"/>
              <a:t>Most hospital Med A is reimbursed by the DRG (Diagnosis-Related Group) system, with the facility being reimbursed a set amount based on the patient’s diagnosis.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 B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Payor</a:t>
            </a:r>
            <a:r>
              <a:rPr lang="en-US" dirty="0"/>
              <a:t> source for many outpatient and long-term SNF residents.</a:t>
            </a:r>
          </a:p>
          <a:p>
            <a:r>
              <a:rPr lang="en-US" dirty="0"/>
              <a:t>Reimbursed based on the Physician Fee Schedule, with different CPT codes paying different amounts per each unit.</a:t>
            </a:r>
          </a:p>
          <a:p>
            <a:r>
              <a:rPr lang="en-US" dirty="0"/>
              <a:t>Most OT and PT CPT codes are time based (IE: you charge one unit for every approx 15 minute period)</a:t>
            </a:r>
          </a:p>
          <a:p>
            <a:r>
              <a:rPr lang="en-US" dirty="0"/>
              <a:t>Most ST codes are service based (IE: only 1 unit can be charged each day, regardless of how long you see the patient)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</a:t>
            </a:r>
            <a:r>
              <a:rPr lang="en-US" dirty="0" err="1"/>
              <a:t>payor</a:t>
            </a:r>
            <a:r>
              <a:rPr lang="en-US" dirty="0"/>
              <a:t> 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Some payor sources pay according to the RUG system (like Med A), some pay according to the fee schedule (like Med B), some pay a set daily amount regardless of how long the patient is seen (replacement plans).</a:t>
            </a:r>
          </a:p>
          <a:p>
            <a:r>
              <a:rPr lang="en-US" dirty="0"/>
              <a:t>Medicaid does not pay for therapy services – facility must approve these patients being put on therapy caseload and they need to be </a:t>
            </a:r>
            <a:r>
              <a:rPr lang="en-US" dirty="0" err="1"/>
              <a:t>DC’ed</a:t>
            </a:r>
            <a:r>
              <a:rPr lang="en-US" dirty="0"/>
              <a:t> ASAP.</a:t>
            </a:r>
          </a:p>
          <a:p>
            <a:r>
              <a:rPr lang="en-US" dirty="0"/>
              <a:t>Hospice and some other </a:t>
            </a:r>
            <a:r>
              <a:rPr lang="en-US" dirty="0" err="1"/>
              <a:t>payor</a:t>
            </a:r>
            <a:r>
              <a:rPr lang="en-US" dirty="0"/>
              <a:t> sources require prior approval.</a:t>
            </a:r>
          </a:p>
          <a:p>
            <a:r>
              <a:rPr lang="en-US" dirty="0"/>
              <a:t>Be sure to check with your Program Manager if you’re not familiar with the </a:t>
            </a:r>
            <a:r>
              <a:rPr lang="en-US" dirty="0" err="1"/>
              <a:t>payor</a:t>
            </a:r>
            <a:r>
              <a:rPr lang="en-US" dirty="0"/>
              <a:t> source.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Gait belts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It is CTS policy that gait belts be used for all patients on therapy caseload who are ambulating or transferring, unless there is a clinical contraindication (ex: wound, colostomy, feeding tube).</a:t>
            </a:r>
          </a:p>
          <a:p>
            <a:endParaRPr lang="en-US" dirty="0"/>
          </a:p>
          <a:p>
            <a:pPr algn="ctr">
              <a:buNone/>
            </a:pPr>
            <a:r>
              <a:rPr lang="en-US" dirty="0">
                <a:solidFill>
                  <a:srgbClr val="FF0000"/>
                </a:solidFill>
              </a:rPr>
              <a:t>NO EXCEPTIONS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 Tags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Name tags must be worn at all times when in one of our facilities.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algn="ctr">
              <a:buNone/>
            </a:pPr>
            <a:r>
              <a:rPr lang="en-US" dirty="0"/>
              <a:t>   </a:t>
            </a:r>
            <a:r>
              <a:rPr lang="en-US" sz="3200" dirty="0"/>
              <a:t>Carolina Therapy Services is glad to have you on our team!  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1026" name="Picture 2" descr="ctslogo (2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3048000"/>
            <a:ext cx="58293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Carolina Therapy Services is a therapist owned and operated company, based in Dunn NC. </a:t>
            </a:r>
          </a:p>
          <a:p>
            <a:r>
              <a:rPr lang="en-US" dirty="0"/>
              <a:t>All of our contracts are exclusively in NC – most are skilled nursing facilities, but we also provide services to hospital, outpatient, pediatric, and school system settings. </a:t>
            </a:r>
          </a:p>
          <a:p>
            <a:r>
              <a:rPr lang="en-US" dirty="0"/>
              <a:t>Located from Murphy to Morehead City, CTS’s facilities represent almost every area of the state, including the Triad, the Triangle, mountains, Fayetteville, and the coast.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expect 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Tour of the facility</a:t>
            </a:r>
          </a:p>
          <a:p>
            <a:r>
              <a:rPr lang="en-US" dirty="0"/>
              <a:t>Introduction to therapy dept staff</a:t>
            </a:r>
          </a:p>
          <a:p>
            <a:r>
              <a:rPr lang="en-US" dirty="0"/>
              <a:t>Introduction to facility staff and administration</a:t>
            </a:r>
          </a:p>
          <a:p>
            <a:r>
              <a:rPr lang="en-US" dirty="0"/>
              <a:t>Orientation to our electronic documentation and billing software </a:t>
            </a:r>
          </a:p>
          <a:p>
            <a:r>
              <a:rPr lang="en-US" dirty="0"/>
              <a:t>Corporate Compliance training</a:t>
            </a:r>
          </a:p>
          <a:p>
            <a:r>
              <a:rPr lang="en-US" dirty="0"/>
              <a:t>Location of Corporate Office contacts, including CTS President, Clinical Specialist, Area Therapy Director, and Corporate Office Staff.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17720"/>
          </a:xfrm>
        </p:spPr>
        <p:txBody>
          <a:bodyPr>
            <a:normAutofit fontScale="92500"/>
          </a:bodyPr>
          <a:lstStyle/>
          <a:p>
            <a:r>
              <a:rPr lang="en-US" dirty="0"/>
              <a:t>All documentation and billing completed in our electronic billing software program</a:t>
            </a:r>
          </a:p>
          <a:p>
            <a:r>
              <a:rPr lang="en-US" dirty="0"/>
              <a:t>You will be set up with your own personal username and password – DO NOT SHARE THEM WITH ANYONE!</a:t>
            </a:r>
          </a:p>
          <a:p>
            <a:r>
              <a:rPr lang="en-US" dirty="0"/>
              <a:t>CTS expects billing and documentation to be completed timely – at point-of-service or same day, if possible (CMS requires all forms to be completed within 7 days).</a:t>
            </a:r>
          </a:p>
          <a:p>
            <a:r>
              <a:rPr lang="en-US" dirty="0"/>
              <a:t>Documentation and billing must be accurate and true representations of the skilled services provided.</a:t>
            </a:r>
          </a:p>
          <a:p>
            <a:r>
              <a:rPr lang="en-US" dirty="0"/>
              <a:t>Daily notes and billing must be completed before leaving for the day!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Correct medical and treatment diagnosis coding should be used at all times</a:t>
            </a:r>
          </a:p>
          <a:p>
            <a:r>
              <a:rPr lang="en-US" dirty="0"/>
              <a:t>Accurate documentation of the patient’s prior level of function</a:t>
            </a:r>
          </a:p>
          <a:p>
            <a:pPr lvl="1"/>
            <a:r>
              <a:rPr lang="en-US" dirty="0"/>
              <a:t>Must have a PLOF for all goal areas</a:t>
            </a:r>
          </a:p>
          <a:p>
            <a:pPr lvl="1"/>
            <a:r>
              <a:rPr lang="en-US" dirty="0"/>
              <a:t>NEVER document that PLOF can not be determined</a:t>
            </a:r>
          </a:p>
          <a:p>
            <a:r>
              <a:rPr lang="en-US" dirty="0"/>
              <a:t>Accurate documentation of the patients CURRENT level of function – Was there a decline from the PLOF?</a:t>
            </a:r>
          </a:p>
          <a:p>
            <a:r>
              <a:rPr lang="en-US" dirty="0"/>
              <a:t>Measurable/functional short term and long term goals.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Progress 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Completed every 10</a:t>
            </a:r>
            <a:r>
              <a:rPr lang="en-US" baseline="30000" dirty="0"/>
              <a:t>th</a:t>
            </a:r>
            <a:r>
              <a:rPr lang="en-US" dirty="0"/>
              <a:t> visit</a:t>
            </a:r>
          </a:p>
          <a:p>
            <a:r>
              <a:rPr lang="en-US" dirty="0"/>
              <a:t>Must document progress towards each goal and any skilled services provided during that period</a:t>
            </a:r>
          </a:p>
          <a:p>
            <a:r>
              <a:rPr lang="en-US" dirty="0"/>
              <a:t>Some kind of progress should be documented at least every 2 weeks</a:t>
            </a:r>
          </a:p>
          <a:p>
            <a:r>
              <a:rPr lang="en-US" dirty="0"/>
              <a:t>When goals are met, they should be updated or the patient should be discharged.</a:t>
            </a:r>
          </a:p>
          <a:p>
            <a:pPr lvl="1"/>
            <a:r>
              <a:rPr lang="en-US" dirty="0"/>
              <a:t>Assistants can update STG’s, as long as the LTG is not exceeded</a:t>
            </a:r>
          </a:p>
          <a:p>
            <a:pPr lvl="1"/>
            <a:r>
              <a:rPr lang="en-US" dirty="0"/>
              <a:t>It is inappropriate to continue to document progress beyond goal areas without updating the goal. </a:t>
            </a:r>
          </a:p>
          <a:p>
            <a:pPr lvl="1"/>
            <a:r>
              <a:rPr lang="en-US" dirty="0"/>
              <a:t>LTG can only be changed by a therapist on a re-cert or re-</a:t>
            </a:r>
            <a:r>
              <a:rPr lang="en-US" dirty="0" err="1"/>
              <a:t>eval</a:t>
            </a:r>
            <a:r>
              <a:rPr lang="en-US" dirty="0"/>
              <a:t>, as these are significant changes to the POC and require certification.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Daily notes and billing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All disciplines must do a daily note for every CPT code billed, every day. </a:t>
            </a:r>
          </a:p>
          <a:p>
            <a:r>
              <a:rPr lang="en-US" dirty="0"/>
              <a:t>Daily note must document the skilled services provided for that day – IE: why did the patient require YOUR skills as a therapist?</a:t>
            </a:r>
          </a:p>
          <a:p>
            <a:pPr lvl="1"/>
            <a:r>
              <a:rPr lang="en-US" dirty="0"/>
              <a:t>“Patient required mod assist with UB ADL’s” documents no skilled service.</a:t>
            </a:r>
          </a:p>
          <a:p>
            <a:pPr lvl="1"/>
            <a:r>
              <a:rPr lang="en-US" dirty="0"/>
              <a:t>“Patient required mod assist and cueing with one-handed dressing techniques to don UB clothing” documents skilled services – only a therapist or assistant could write this.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Daily notes and billing, cont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Never copy/paste daily notes – it implies repetitive services are being delivered.</a:t>
            </a:r>
          </a:p>
          <a:p>
            <a:r>
              <a:rPr lang="en-US" dirty="0"/>
              <a:t>Some CPT codes require specific information in the daily note (ex: modalities – see Documentation Standards </a:t>
            </a:r>
            <a:r>
              <a:rPr lang="en-US" dirty="0" err="1"/>
              <a:t>inservice</a:t>
            </a:r>
            <a:r>
              <a:rPr lang="en-US" dirty="0"/>
              <a:t>).</a:t>
            </a:r>
          </a:p>
          <a:p>
            <a:r>
              <a:rPr lang="en-US" dirty="0"/>
              <a:t>Billing should reflect actual minutes delivered for each CPT code – do not round minutes up or down</a:t>
            </a:r>
          </a:p>
          <a:p>
            <a:r>
              <a:rPr lang="en-US" dirty="0"/>
              <a:t>Make sure to report any deviations from planned minutes to the Program Manager ASAP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D6F14-969D-4DE7-880B-C94D615D8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Daily notes and billing, </a:t>
            </a:r>
            <a:r>
              <a:rPr lang="en-US" dirty="0" err="1"/>
              <a:t>cont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AD566-5D89-49B6-94CB-FCA2891D0F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using physical agent modalities (ultrasound, e-stim, </a:t>
            </a:r>
            <a:r>
              <a:rPr lang="en-US" dirty="0" err="1"/>
              <a:t>VitalStim</a:t>
            </a:r>
            <a:r>
              <a:rPr lang="en-US" dirty="0"/>
              <a:t>, </a:t>
            </a:r>
            <a:r>
              <a:rPr lang="en-US" dirty="0" err="1"/>
              <a:t>etc</a:t>
            </a:r>
            <a:r>
              <a:rPr lang="en-US" dirty="0"/>
              <a:t>), the daily note must document:</a:t>
            </a:r>
          </a:p>
          <a:p>
            <a:pPr lvl="1"/>
            <a:r>
              <a:rPr lang="en-US" dirty="0"/>
              <a:t>Type of waveform, stimulation, </a:t>
            </a:r>
            <a:r>
              <a:rPr lang="en-US" dirty="0" err="1"/>
              <a:t>etc</a:t>
            </a:r>
            <a:endParaRPr lang="en-US" dirty="0"/>
          </a:p>
          <a:p>
            <a:pPr lvl="1"/>
            <a:r>
              <a:rPr lang="en-US" dirty="0"/>
              <a:t>Intensity</a:t>
            </a:r>
          </a:p>
          <a:p>
            <a:pPr lvl="1"/>
            <a:r>
              <a:rPr lang="en-US" dirty="0"/>
              <a:t>Treatment time</a:t>
            </a:r>
          </a:p>
          <a:p>
            <a:pPr lvl="1"/>
            <a:r>
              <a:rPr lang="en-US" dirty="0"/>
              <a:t>Pre/Post-treatment skin assessment</a:t>
            </a:r>
          </a:p>
          <a:p>
            <a:pPr marL="393192" lvl="1" indent="0">
              <a:buNone/>
            </a:pPr>
            <a:endParaRPr lang="en-US" dirty="0"/>
          </a:p>
          <a:p>
            <a:pPr marL="27432" indent="0">
              <a:buNone/>
            </a:pPr>
            <a:r>
              <a:rPr lang="en-US" dirty="0"/>
              <a:t>* Run-time of unattended e-stim is not billable! Only skilled time assessing skin, setting up session, determining intensity, etc. </a:t>
            </a:r>
            <a:r>
              <a:rPr lang="en-US"/>
              <a:t>is reimbursed.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8298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407</TotalTime>
  <Words>1012</Words>
  <Application>Microsoft Office PowerPoint</Application>
  <PresentationFormat>On-screen Show (4:3)</PresentationFormat>
  <Paragraphs>87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Calibri</vt:lpstr>
      <vt:lpstr>Constantia</vt:lpstr>
      <vt:lpstr>Wingdings 2</vt:lpstr>
      <vt:lpstr>Flow</vt:lpstr>
      <vt:lpstr>Carolina Therapy Services</vt:lpstr>
      <vt:lpstr>Welcome!!</vt:lpstr>
      <vt:lpstr>What to expect today</vt:lpstr>
      <vt:lpstr>Documentation</vt:lpstr>
      <vt:lpstr>Evaluations</vt:lpstr>
      <vt:lpstr>Progress Notes</vt:lpstr>
      <vt:lpstr>Daily notes and billing</vt:lpstr>
      <vt:lpstr>Daily notes and billing, cont</vt:lpstr>
      <vt:lpstr>Daily notes and billing, cont</vt:lpstr>
      <vt:lpstr>DC summaries</vt:lpstr>
      <vt:lpstr>Med A</vt:lpstr>
      <vt:lpstr>Med B </vt:lpstr>
      <vt:lpstr>Other payor sources</vt:lpstr>
      <vt:lpstr>Gait belts</vt:lpstr>
      <vt:lpstr>Name Tags</vt:lpstr>
      <vt:lpstr>   </vt:lpstr>
    </vt:vector>
  </TitlesOfParts>
  <Company>U.S. Air Force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Carolina Therapy Services</dc:title>
  <dc:creator>CTS Clinical</dc:creator>
  <cp:lastModifiedBy>Brad Myers</cp:lastModifiedBy>
  <cp:revision>34</cp:revision>
  <dcterms:created xsi:type="dcterms:W3CDTF">2011-12-22T23:48:19Z</dcterms:created>
  <dcterms:modified xsi:type="dcterms:W3CDTF">2019-05-09T12:51:25Z</dcterms:modified>
</cp:coreProperties>
</file>